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440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4572000"/>
            <a:ext cx="12191695" cy="54864"/>
          </a:xfrm>
          <a:prstGeom prst="rect">
            <a:avLst/>
          </a:prstGeom>
          <a:solidFill>
            <a:srgbClr val="C039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2011680"/>
            <a:ext cx="10545775" cy="10972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F0C0B8"/>
                </a:solidFill>
                <a:latin typeface="Hiragino Sans"/>
                <a:ea typeface="Hiragino Sans"/>
              </a:rPr>
              <a:t/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468880"/>
            <a:ext cx="10545775" cy="18288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Hiragino Sans"/>
                <a:ea typeface="Hiragino Sans"/>
              </a:rPr>
              <a:t>株式価値算定のご報告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3840480"/>
            <a:ext cx="10545775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800" b="0">
                <a:solidFill>
                  <a:srgbClr val="D6DEEA"/>
                </a:solidFill>
                <a:latin typeface="Hiragino Sans"/>
                <a:ea typeface="Hiragino Sans"/>
              </a:rPr>
              <a:t>サンプル精密工業株式会社／評価基準日 2026年3月31日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5852160"/>
            <a:ext cx="10545775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AEBBD0"/>
                </a:solidFill>
                <a:latin typeface="Hiragino Sans"/>
                <a:ea typeface="Hiragino Sans"/>
              </a:rPr>
              <a:t>本デックはAIが生成したドラフトであり、公認会計士のレビューを前提とする。会社・数値はすべて架空。本書は経済的価値の算定であり、監査・保証業務ではなく、税務上の時価とも異なる。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2440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164592"/>
            <a:ext cx="9265615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100" b="1">
                <a:solidFill>
                  <a:srgbClr val="FFFFFF"/>
                </a:solidFill>
                <a:latin typeface="Hiragino Sans"/>
                <a:ea typeface="Hiragino Sans"/>
              </a:rPr>
              <a:t>結論 — 株式価値は 3,790〜4,872百万円</a:t>
            </a:r>
          </a:p>
        </p:txBody>
      </p:sp>
      <p:sp>
        <p:nvSpPr>
          <p:cNvPr id="4" name="Rectangle 3"/>
          <p:cNvSpPr/>
          <p:nvPr/>
        </p:nvSpPr>
        <p:spPr>
          <a:xfrm>
            <a:off x="502920" y="1325880"/>
            <a:ext cx="11185855" cy="640080"/>
          </a:xfrm>
          <a:prstGeom prst="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1380744"/>
            <a:ext cx="10911535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50" b="1">
                <a:solidFill>
                  <a:srgbClr val="24406B"/>
                </a:solidFill>
                <a:latin typeface="Hiragino Sans"/>
                <a:ea typeface="Hiragino Sans"/>
              </a:rPr>
              <a:t>DCF法とマーケット・アプローチのレンジが重なる範囲を結論とした（時価純資産法は継続企業の収益力を反映しないため、下限の目安として別掲）。単点の株価は示さない。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2148840"/>
            <a:ext cx="10911535" cy="4251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DCF法（主たる手法）：3,298〜4,872百万円。基本ケースは4,059百万円</a:t>
            </a:r>
          </a:p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マーケット・アプローチ（従）：3,790〜5,082百万円</a:t>
            </a:r>
          </a:p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時価純資産法（参考・下限の目安）：3,060百万円</a:t>
            </a:r>
          </a:p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重なりの範囲＝</a:t>
            </a:r>
            <a:r>
              <a:rPr sz="1550" b="1">
                <a:solidFill>
                  <a:srgbClr val="333333"/>
                </a:solidFill>
                <a:latin typeface="Hiragino Sans"/>
                <a:ea typeface="Hiragino Sans"/>
              </a:rPr>
              <a:t>3,790〜4,872百万円</a:t>
            </a:r>
          </a:p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3手法を平均していない。手法ごとに前提も測るものも違うため、平均には意味が無い</a:t>
            </a:r>
          </a:p>
        </p:txBody>
      </p:sp>
      <p:sp>
        <p:nvSpPr>
          <p:cNvPr id="7" name="Rectangle 6"/>
          <p:cNvSpPr/>
          <p:nvPr/>
        </p:nvSpPr>
        <p:spPr>
          <a:xfrm>
            <a:off x="502920" y="5943600"/>
            <a:ext cx="11185855" cy="457200"/>
          </a:xfrm>
          <a:prstGeom prst="rect">
            <a:avLst/>
          </a:prstGeom>
          <a:solidFill>
            <a:srgbClr val="EEF1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40080" y="5971032"/>
            <a:ext cx="10911535" cy="42062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50" b="1">
                <a:solidFill>
                  <a:srgbClr val="1F7A6D"/>
                </a:solidFill>
                <a:latin typeface="Hiragino Sans"/>
                <a:ea typeface="Hiragino Sans"/>
              </a:rPr>
              <a:t>➤ 交渉の出発点はこのレンジ。上限・下限のどちらを主張するかは、次のスライドの前提のどこを取るかで決まる。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6528816"/>
            <a:ext cx="64008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>
                <a:solidFill>
                  <a:srgbClr val="6B7280"/>
                </a:solidFill>
                <a:latin typeface="Hiragino Sans"/>
                <a:ea typeface="Hiragino Sans"/>
              </a:rPr>
              <a:t>cpaai.jp（AI生成ドラフト・会計士レビュー前提）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820095" y="6528816"/>
            <a:ext cx="9144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B7280"/>
                </a:solidFill>
                <a:latin typeface="Hiragino Sans"/>
                <a:ea typeface="Hiragino Sans"/>
              </a:rPr>
              <a:t>1 / 7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2440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164592"/>
            <a:ext cx="9265615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100" b="1">
                <a:solidFill>
                  <a:srgbClr val="FFFFFF"/>
                </a:solidFill>
                <a:latin typeface="Hiragino Sans"/>
                <a:ea typeface="Hiragino Sans"/>
              </a:rPr>
              <a:t>割引率は「積み上げて」決めている</a:t>
            </a:r>
          </a:p>
        </p:txBody>
      </p:sp>
      <p:sp>
        <p:nvSpPr>
          <p:cNvPr id="4" name="Rectangle 3"/>
          <p:cNvSpPr/>
          <p:nvPr/>
        </p:nvSpPr>
        <p:spPr>
          <a:xfrm>
            <a:off x="502920" y="1325880"/>
            <a:ext cx="11185855" cy="640080"/>
          </a:xfrm>
          <a:prstGeom prst="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1380744"/>
            <a:ext cx="10911535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50" b="1">
                <a:solidFill>
                  <a:srgbClr val="24406B"/>
                </a:solidFill>
                <a:latin typeface="Hiragino Sans"/>
                <a:ea typeface="Hiragino Sans"/>
              </a:rPr>
              <a:t>読み手が最初に見るのが割引率。仮置きではなく構成要素から積み上げた。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640080" y="2148840"/>
          <a:ext cx="10911535" cy="21762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55767"/>
                <a:gridCol w="5455768"/>
              </a:tblGrid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Hiragino Sans"/>
                          <a:ea typeface="Hiragino Sans"/>
                        </a:rPr>
                        <a:t>構成要素</a:t>
                      </a:r>
                    </a:p>
                  </a:txBody>
                  <a:tcPr marT="12700" marB="12700">
                    <a:solidFill>
                      <a:srgbClr val="2440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Hiragino Sans"/>
                          <a:ea typeface="Hiragino Sans"/>
                        </a:rPr>
                        <a:t>採用値</a:t>
                      </a:r>
                    </a:p>
                  </a:txBody>
                  <a:tcPr marT="12700" marB="12700">
                    <a:solidFill>
                      <a:srgbClr val="24406B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無リスク利子率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1.40%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＋ β 0.95 × 株式リスクプレミアム 6.00%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5.70%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＋ サイズプレミアム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4.00%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＋ 固有リスクプレミアム（顧客集中）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1.00%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＝ 株主資本コスト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12.10%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WACC（負債25%を加重平均）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9.28%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502920" y="5943600"/>
            <a:ext cx="11185855" cy="457200"/>
          </a:xfrm>
          <a:prstGeom prst="rect">
            <a:avLst/>
          </a:prstGeom>
          <a:solidFill>
            <a:srgbClr val="EEF1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40080" y="5971032"/>
            <a:ext cx="10911535" cy="42062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50" b="1">
                <a:solidFill>
                  <a:srgbClr val="1F7A6D"/>
                </a:solidFill>
                <a:latin typeface="Hiragino Sans"/>
                <a:ea typeface="Hiragino Sans"/>
              </a:rPr>
              <a:t>➤ サイズプレミアムと固有リスクプレミアムは判断が入る箇所。水準の根拠を書いてあるので、相手方が異を唱えるならここになる。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6528816"/>
            <a:ext cx="64008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>
                <a:solidFill>
                  <a:srgbClr val="6B7280"/>
                </a:solidFill>
                <a:latin typeface="Hiragino Sans"/>
                <a:ea typeface="Hiragino Sans"/>
              </a:rPr>
              <a:t>cpaai.jp（AI生成ドラフト・会計士レビュー前提）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820095" y="6528816"/>
            <a:ext cx="9144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B7280"/>
                </a:solidFill>
                <a:latin typeface="Hiragino Sans"/>
                <a:ea typeface="Hiragino Sans"/>
              </a:rPr>
              <a:t>2 / 7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2440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164592"/>
            <a:ext cx="9265615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100" b="1">
                <a:solidFill>
                  <a:srgbClr val="FFFFFF"/>
                </a:solidFill>
                <a:latin typeface="Hiragino Sans"/>
                <a:ea typeface="Hiragino Sans"/>
              </a:rPr>
              <a:t>価値の76%は「6年目以降」から来ている</a:t>
            </a:r>
          </a:p>
        </p:txBody>
      </p:sp>
      <p:sp>
        <p:nvSpPr>
          <p:cNvPr id="4" name="Rectangle 3"/>
          <p:cNvSpPr/>
          <p:nvPr/>
        </p:nvSpPr>
        <p:spPr>
          <a:xfrm>
            <a:off x="502920" y="1325880"/>
            <a:ext cx="11185855" cy="640080"/>
          </a:xfrm>
          <a:prstGeom prst="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1380744"/>
            <a:ext cx="10911535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50" b="1">
                <a:solidFill>
                  <a:srgbClr val="24406B"/>
                </a:solidFill>
                <a:latin typeface="Hiragino Sans"/>
                <a:ea typeface="Hiragino Sans"/>
              </a:rPr>
              <a:t>事業価値4,689百万円のうち、予測5年分は1,117百万円。残り3,572百万円は継続価値。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2148840"/>
            <a:ext cx="10911535" cy="4251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予測期間（5年）のFCFの現在価値：1,117百万円</a:t>
            </a:r>
          </a:p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継続価値の現在価値：3,572百万円（</a:t>
            </a:r>
            <a:r>
              <a:rPr sz="1550" b="1">
                <a:solidFill>
                  <a:srgbClr val="333333"/>
                </a:solidFill>
                <a:latin typeface="Hiragino Sans"/>
                <a:ea typeface="Hiragino Sans"/>
              </a:rPr>
              <a:t>事業価値の76.2%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）</a:t>
            </a:r>
          </a:p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継続価値は最終年度のFCF 436.8百万円を、永久成長率1.0%で割り戻したもの</a:t>
            </a:r>
          </a:p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8割を超えると「実質的に永久成長率だけで価値が決まっている」状態になる。本件は範囲内</a:t>
            </a:r>
          </a:p>
        </p:txBody>
      </p:sp>
      <p:sp>
        <p:nvSpPr>
          <p:cNvPr id="7" name="Rectangle 6"/>
          <p:cNvSpPr/>
          <p:nvPr/>
        </p:nvSpPr>
        <p:spPr>
          <a:xfrm>
            <a:off x="502920" y="5943600"/>
            <a:ext cx="11185855" cy="457200"/>
          </a:xfrm>
          <a:prstGeom prst="rect">
            <a:avLst/>
          </a:prstGeom>
          <a:solidFill>
            <a:srgbClr val="EEF1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40080" y="5971032"/>
            <a:ext cx="10911535" cy="42062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50" b="1">
                <a:solidFill>
                  <a:srgbClr val="1F7A6D"/>
                </a:solidFill>
                <a:latin typeface="Hiragino Sans"/>
                <a:ea typeface="Hiragino Sans"/>
              </a:rPr>
              <a:t>➤ 最終年度の計画が「平常状態」かどうかが価値の大半を決める。設備投資÷減価償却費が1.01〜1.19で、更新投資は織り込まれている。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6528816"/>
            <a:ext cx="64008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>
                <a:solidFill>
                  <a:srgbClr val="6B7280"/>
                </a:solidFill>
                <a:latin typeface="Hiragino Sans"/>
                <a:ea typeface="Hiragino Sans"/>
              </a:rPr>
              <a:t>cpaai.jp（AI生成ドラフト・会計士レビュー前提）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820095" y="6528816"/>
            <a:ext cx="9144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B7280"/>
                </a:solidFill>
                <a:latin typeface="Hiragino Sans"/>
                <a:ea typeface="Hiragino Sans"/>
              </a:rPr>
              <a:t>3 / 7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2440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164592"/>
            <a:ext cx="9265615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100" b="1">
                <a:solidFill>
                  <a:srgbClr val="FFFFFF"/>
                </a:solidFill>
                <a:latin typeface="Hiragino Sans"/>
                <a:ea typeface="Hiragino Sans"/>
              </a:rPr>
              <a:t>前提が動くと価値はこれだけ動く</a:t>
            </a:r>
          </a:p>
        </p:txBody>
      </p:sp>
      <p:sp>
        <p:nvSpPr>
          <p:cNvPr id="4" name="Rectangle 3"/>
          <p:cNvSpPr/>
          <p:nvPr/>
        </p:nvSpPr>
        <p:spPr>
          <a:xfrm>
            <a:off x="502920" y="1325880"/>
            <a:ext cx="11185855" cy="640080"/>
          </a:xfrm>
          <a:prstGeom prst="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1380744"/>
            <a:ext cx="10911535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50" b="1">
                <a:solidFill>
                  <a:srgbClr val="24406B"/>
                </a:solidFill>
                <a:latin typeface="Hiragino Sans"/>
                <a:ea typeface="Hiragino Sans"/>
              </a:rPr>
              <a:t>前提の組合せで株式価値は 3,298〜4,872百万円、幅にして1,574百万円動く。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640080" y="2148840"/>
          <a:ext cx="10911535" cy="12435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27883"/>
                <a:gridCol w="2727883"/>
                <a:gridCol w="2727883"/>
                <a:gridCol w="2727886"/>
              </a:tblGrid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Hiragino Sans"/>
                          <a:ea typeface="Hiragino Sans"/>
                        </a:rPr>
                        <a:t>永久成長率 ＼ WACC</a:t>
                      </a:r>
                    </a:p>
                  </a:txBody>
                  <a:tcPr marT="12700" marB="12700">
                    <a:solidFill>
                      <a:srgbClr val="2440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Hiragino Sans"/>
                          <a:ea typeface="Hiragino Sans"/>
                        </a:rPr>
                        <a:t>8.53%</a:t>
                      </a:r>
                    </a:p>
                  </a:txBody>
                  <a:tcPr marT="12700" marB="12700">
                    <a:solidFill>
                      <a:srgbClr val="2440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Hiragino Sans"/>
                          <a:ea typeface="Hiragino Sans"/>
                        </a:rPr>
                        <a:t>9.28%</a:t>
                      </a:r>
                    </a:p>
                  </a:txBody>
                  <a:tcPr marT="12700" marB="12700">
                    <a:solidFill>
                      <a:srgbClr val="2440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Hiragino Sans"/>
                          <a:ea typeface="Hiragino Sans"/>
                        </a:rPr>
                        <a:t>10.03%</a:t>
                      </a:r>
                    </a:p>
                  </a:txBody>
                  <a:tcPr marT="12700" marB="12700">
                    <a:solidFill>
                      <a:srgbClr val="24406B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0.00%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4,052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3,644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3,298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1.00%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4,563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4,061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3,644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1.50%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4,872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4,310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3,846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502920" y="5943600"/>
            <a:ext cx="11185855" cy="457200"/>
          </a:xfrm>
          <a:prstGeom prst="rect">
            <a:avLst/>
          </a:prstGeom>
          <a:solidFill>
            <a:srgbClr val="EEF1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40080" y="5971032"/>
            <a:ext cx="10911535" cy="42062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50" b="1">
                <a:solidFill>
                  <a:srgbClr val="1F7A6D"/>
                </a:solidFill>
                <a:latin typeface="Hiragino Sans"/>
                <a:ea typeface="Hiragino Sans"/>
              </a:rPr>
              <a:t>➤ この幅を示さずに1つの数字だけを出すことは、算定の不確実性を隠すことになる。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6528816"/>
            <a:ext cx="64008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>
                <a:solidFill>
                  <a:srgbClr val="6B7280"/>
                </a:solidFill>
                <a:latin typeface="Hiragino Sans"/>
                <a:ea typeface="Hiragino Sans"/>
              </a:rPr>
              <a:t>cpaai.jp（AI生成ドラフト・会計士レビュー前提）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820095" y="6528816"/>
            <a:ext cx="9144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B7280"/>
                </a:solidFill>
                <a:latin typeface="Hiragino Sans"/>
                <a:ea typeface="Hiragino Sans"/>
              </a:rPr>
              <a:t>4 / 7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2440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164592"/>
            <a:ext cx="9265615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100" b="1">
                <a:solidFill>
                  <a:srgbClr val="FFFFFF"/>
                </a:solidFill>
                <a:latin typeface="Hiragino Sans"/>
                <a:ea typeface="Hiragino Sans"/>
              </a:rPr>
              <a:t>事業価値から株式価値への橋</a:t>
            </a:r>
          </a:p>
        </p:txBody>
      </p:sp>
      <p:sp>
        <p:nvSpPr>
          <p:cNvPr id="4" name="Rectangle 3"/>
          <p:cNvSpPr/>
          <p:nvPr/>
        </p:nvSpPr>
        <p:spPr>
          <a:xfrm>
            <a:off x="502920" y="1325880"/>
            <a:ext cx="11185855" cy="640080"/>
          </a:xfrm>
          <a:prstGeom prst="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1380744"/>
            <a:ext cx="10911535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50" b="1">
                <a:solidFill>
                  <a:srgbClr val="24406B"/>
                </a:solidFill>
                <a:latin typeface="Hiragino Sans"/>
                <a:ea typeface="Hiragino Sans"/>
              </a:rPr>
              <a:t>事業価値4,689百万円から、負債を引き、現金と非事業用資産を足して4,059百万円。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2148840"/>
            <a:ext cx="10911535" cy="4251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事業価値：4,689百万円</a:t>
            </a:r>
          </a:p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− 有利子負債 1,200／＋ 現金 360 → ネットデット △840</a:t>
            </a:r>
          </a:p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＋ 非事業用資産（遊休不動産）210</a:t>
            </a:r>
          </a:p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＝ 株式価値 4,059百万円</a:t>
            </a:r>
          </a:p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二重計上の確認：事業価値に含めた資産の再加算なし、FCFに織り込んだ支出の再控除なし</a:t>
            </a:r>
          </a:p>
        </p:txBody>
      </p:sp>
      <p:sp>
        <p:nvSpPr>
          <p:cNvPr id="7" name="Rectangle 6"/>
          <p:cNvSpPr/>
          <p:nvPr/>
        </p:nvSpPr>
        <p:spPr>
          <a:xfrm>
            <a:off x="502920" y="5943600"/>
            <a:ext cx="11185855" cy="457200"/>
          </a:xfrm>
          <a:prstGeom prst="rect">
            <a:avLst/>
          </a:prstGeom>
          <a:solidFill>
            <a:srgbClr val="EEF1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40080" y="5971032"/>
            <a:ext cx="10911535" cy="42062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50" b="1">
                <a:solidFill>
                  <a:srgbClr val="1F7A6D"/>
                </a:solidFill>
                <a:latin typeface="Hiragino Sans"/>
                <a:ea typeface="Hiragino Sans"/>
              </a:rPr>
              <a:t>➤ 橋のところは二重計上が起きやすい。どちらも該当がないことを確認済み。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6528816"/>
            <a:ext cx="64008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>
                <a:solidFill>
                  <a:srgbClr val="6B7280"/>
                </a:solidFill>
                <a:latin typeface="Hiragino Sans"/>
                <a:ea typeface="Hiragino Sans"/>
              </a:rPr>
              <a:t>cpaai.jp（AI生成ドラフト・会計士レビュー前提）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820095" y="6528816"/>
            <a:ext cx="9144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B7280"/>
                </a:solidFill>
                <a:latin typeface="Hiragino Sans"/>
                <a:ea typeface="Hiragino Sans"/>
              </a:rPr>
              <a:t>5 / 7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2440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164592"/>
            <a:ext cx="9265615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100" b="1">
                <a:solidFill>
                  <a:srgbClr val="FFFFFF"/>
                </a:solidFill>
                <a:latin typeface="Hiragino Sans"/>
                <a:ea typeface="Hiragino Sans"/>
              </a:rPr>
              <a:t>レンジを狭めるために次に打つ手</a:t>
            </a:r>
          </a:p>
        </p:txBody>
      </p:sp>
      <p:sp>
        <p:nvSpPr>
          <p:cNvPr id="4" name="Rectangle 3"/>
          <p:cNvSpPr/>
          <p:nvPr/>
        </p:nvSpPr>
        <p:spPr>
          <a:xfrm>
            <a:off x="502920" y="1325880"/>
            <a:ext cx="11185855" cy="640080"/>
          </a:xfrm>
          <a:prstGeom prst="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1380744"/>
            <a:ext cx="10911535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50" b="1">
                <a:solidFill>
                  <a:srgbClr val="24406B"/>
                </a:solidFill>
                <a:latin typeface="Hiragino Sans"/>
                <a:ea typeface="Hiragino Sans"/>
              </a:rPr>
              <a:t>4つ。いずれも会社側の資料整備で効く。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640080" y="2148840"/>
          <a:ext cx="10911535" cy="1554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55767"/>
                <a:gridCol w="5455768"/>
              </a:tblGrid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Hiragino Sans"/>
                          <a:ea typeface="Hiragino Sans"/>
                        </a:rPr>
                        <a:t>打ち手</a:t>
                      </a:r>
                    </a:p>
                  </a:txBody>
                  <a:tcPr marT="12700" marB="12700">
                    <a:solidFill>
                      <a:srgbClr val="2440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Hiragino Sans"/>
                          <a:ea typeface="Hiragino Sans"/>
                        </a:rPr>
                        <a:t>効く先</a:t>
                      </a:r>
                    </a:p>
                  </a:txBody>
                  <a:tcPr marT="12700" marB="12700">
                    <a:solidFill>
                      <a:srgbClr val="24406B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遊休不動産の鑑定評価の取得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下限の精度（現在は仮置き）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正常化EBITDAの精緻化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マーケット・アプローチの分母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事業計画のマージン改善の根拠整備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DCFの感応度の下限側</a:t>
                      </a:r>
                    </a:p>
                  </a:txBody>
                  <a:tcPr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類似会社の再選定（規模を近づける）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333333"/>
                          </a:solidFill>
                          <a:latin typeface="Hiragino Sans"/>
                          <a:ea typeface="Hiragino Sans"/>
                        </a:rPr>
                        <a:t>マーケットの上振れの是正</a:t>
                      </a:r>
                    </a:p>
                  </a:txBody>
                  <a:tcPr marT="12700" marB="12700">
                    <a:solidFill>
                      <a:srgbClr val="F3F4F6"/>
                    </a:solidFill>
                  </a:tcPr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502920" y="5943600"/>
            <a:ext cx="11185855" cy="457200"/>
          </a:xfrm>
          <a:prstGeom prst="rect">
            <a:avLst/>
          </a:prstGeom>
          <a:solidFill>
            <a:srgbClr val="EEF1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40080" y="5971032"/>
            <a:ext cx="10911535" cy="42062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50" b="1">
                <a:solidFill>
                  <a:srgbClr val="1F7A6D"/>
                </a:solidFill>
                <a:latin typeface="Hiragino Sans"/>
                <a:ea typeface="Hiragino Sans"/>
              </a:rPr>
              <a:t>➤ 鑑定評価と正常化の精緻化を先に行えば、交渉に入る前にレンジを狭められる。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6528816"/>
            <a:ext cx="64008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>
                <a:solidFill>
                  <a:srgbClr val="6B7280"/>
                </a:solidFill>
                <a:latin typeface="Hiragino Sans"/>
                <a:ea typeface="Hiragino Sans"/>
              </a:rPr>
              <a:t>cpaai.jp（AI生成ドラフト・会計士レビュー前提）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820095" y="6528816"/>
            <a:ext cx="9144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B7280"/>
                </a:solidFill>
                <a:latin typeface="Hiragino Sans"/>
                <a:ea typeface="Hiragino Sans"/>
              </a:rPr>
              <a:t>6 / 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2440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164592"/>
            <a:ext cx="9265615" cy="7772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100" b="1">
                <a:solidFill>
                  <a:srgbClr val="FFFFFF"/>
                </a:solidFill>
                <a:latin typeface="Hiragino Sans"/>
                <a:ea typeface="Hiragino Sans"/>
              </a:rPr>
              <a:t>本書でしていないこと</a:t>
            </a:r>
          </a:p>
        </p:txBody>
      </p:sp>
      <p:sp>
        <p:nvSpPr>
          <p:cNvPr id="4" name="Rectangle 3"/>
          <p:cNvSpPr/>
          <p:nvPr/>
        </p:nvSpPr>
        <p:spPr>
          <a:xfrm>
            <a:off x="502920" y="1325880"/>
            <a:ext cx="11185855" cy="640080"/>
          </a:xfrm>
          <a:prstGeom prst="rect">
            <a:avLst/>
          </a:prstGeom>
          <a:solidFill>
            <a:srgbClr val="F3F4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1380744"/>
            <a:ext cx="10911535" cy="5486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50" b="1">
                <a:solidFill>
                  <a:srgbClr val="24406B"/>
                </a:solidFill>
                <a:latin typeface="Hiragino Sans"/>
                <a:ea typeface="Hiragino Sans"/>
              </a:rPr>
              <a:t>算定書の限界を先に共有する。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2148840"/>
            <a:ext cx="10911535" cy="4251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監査・レビューではない。財務情報に保証を与えるものではない</a:t>
            </a:r>
          </a:p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事業計画の達成可能性を保証するものではない</a:t>
            </a:r>
          </a:p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1">
                <a:solidFill>
                  <a:srgbClr val="333333"/>
                </a:solidFill>
                <a:latin typeface="Hiragino Sans"/>
                <a:ea typeface="Hiragino Sans"/>
              </a:rPr>
              <a:t>税務上の時価ではない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。相続税・贈与税に係る評価は財産評価基本通達等により、目的も算式も異なる。税理士に確認が必要</a:t>
            </a:r>
          </a:p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会社法上の「公正な価格」への該当性は法的判断であり、対象外</a:t>
            </a:r>
          </a:p>
          <a:p>
            <a:pPr>
              <a:spcAft>
                <a:spcPts val="300"/>
              </a:spcAft>
              <a:buNone/>
            </a:pP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• </a:t>
            </a:r>
            <a:r>
              <a:rPr sz="1550" b="0">
                <a:solidFill>
                  <a:srgbClr val="333333"/>
                </a:solidFill>
                <a:latin typeface="Hiragino Sans"/>
                <a:ea typeface="Hiragino Sans"/>
              </a:rPr>
              <a:t>依頼目的以外への使用はできない</a:t>
            </a:r>
          </a:p>
        </p:txBody>
      </p:sp>
      <p:sp>
        <p:nvSpPr>
          <p:cNvPr id="7" name="Rectangle 6"/>
          <p:cNvSpPr/>
          <p:nvPr/>
        </p:nvSpPr>
        <p:spPr>
          <a:xfrm>
            <a:off x="502920" y="5943600"/>
            <a:ext cx="11185855" cy="457200"/>
          </a:xfrm>
          <a:prstGeom prst="rect">
            <a:avLst/>
          </a:prstGeom>
          <a:solidFill>
            <a:srgbClr val="EEF1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40080" y="5971032"/>
            <a:ext cx="10911535" cy="42062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50" b="1">
                <a:solidFill>
                  <a:srgbClr val="1F7A6D"/>
                </a:solidFill>
                <a:latin typeface="Hiragino Sans"/>
                <a:ea typeface="Hiragino Sans"/>
              </a:rPr>
              <a:t>➤ この線引きを最初に明示しておくことが、後の紛争を防ぐ。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6528816"/>
            <a:ext cx="64008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>
                <a:solidFill>
                  <a:srgbClr val="6B7280"/>
                </a:solidFill>
                <a:latin typeface="Hiragino Sans"/>
                <a:ea typeface="Hiragino Sans"/>
              </a:rPr>
              <a:t>cpaai.jp（AI生成ドラフト・会計士レビュー前提）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820095" y="6528816"/>
            <a:ext cx="9144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B7280"/>
                </a:solidFill>
                <a:latin typeface="Hiragino Sans"/>
                <a:ea typeface="Hiragino Sans"/>
              </a:rPr>
              <a:t>7 / 7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cp:keywords/>
  <dc:description>generated using python-pptx</dc:description>
  <cp:revision>1</cp:revision>
  <dcterms:created xsi:type="dcterms:W3CDTF">2013-01-27T09:14:16Z</dcterms:created>
  <dcterms:modified xsi:type="dcterms:W3CDTF">2013-01-27T09:15:58Z</dcterms:modified>
  <cp:category/>
  <dc:creator>BENTO</dc:creator>
  <cp:lastModifiedBy>BENTO</cp:lastModifiedBy>
</cp:coreProperties>
</file>