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45775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0C0B8"/>
                </a:solidFill>
                <a:latin typeface="Hiragino Sans"/>
                <a:ea typeface="Hiragino Sans"/>
              </a:rPr>
              <a:t>IPO SHORT REVIEW — 経営層向け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468880"/>
            <a:ext cx="10545775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Hiragino Sans"/>
                <a:ea typeface="Hiragino Sans"/>
              </a:rPr>
              <a:t>ショートレビュー ご報告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840480"/>
            <a:ext cx="1054577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D6DEEA"/>
                </a:solidFill>
                <a:latin typeface="Hiragino Sans"/>
                <a:ea typeface="Hiragino Sans"/>
              </a:rPr>
              <a:t>上場準備の現状評価と重点課題・ロードマップ｜サンプルSaaS株式会社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852160"/>
            <a:ext cx="1054577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AEBBD0"/>
                </a:solidFill>
                <a:latin typeface="Hiragino Sans"/>
                <a:ea typeface="Hiragino Sans"/>
              </a:rPr>
              <a:t>AI生成ドラフト・会計士レビュー前提／会社・数値は架空のサンプル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領域別④ 資本政策・株主構成・SO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CEB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8A5A00"/>
                </a:solidFill>
                <a:latin typeface="Hiragino Sans"/>
                <a:ea typeface="Hiragino Sans"/>
              </a:rPr>
              <a:t>重要度 中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資本政策の設計自体は健全。優先株の転換とSO要件検証という「実行」を計画的に。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株主構成：社長52.5％・VC 38.3％・役員従業員等9.3％。名義株なし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優先株：A種・B種計1,240,000株。上場申請前の普通株転換につき、VC 4社との合意形成をN-2期から開始（CAP-01：高）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投資契約：みなし清算・事前承認・取締役指名権の上場時終了を書面確認（CAP-02：中）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SO：潜在株式比率10.7％（希薄化後）は目安の範囲内だが、税制適格性は未検証。第3回行使価額2,500円と直近B種発行価額3,000円の関係は時価算定書と要突合（SO-01：中）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流通株式：比率25％基準のシミュレーションを主幹事決定後に実施（CAP-03：中）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9 / 20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領域別⑤ 関連当事者取引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社長個人会社への外注（年24百万円）は原則解消。継続には4点の立証が必要で、負担は解消より重い。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対象：株式会社サンプルマネジメント（社長100％出資）への採用支援・オフィス管理業務の外注、年間24百万円（RPT-01：高）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問題点：第三者比較なし・自動更新・取締役会承認なし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推奨：N-2期中に解消方針を取締役会決議し、N-1期Q1（2026年6月）までに内製化または第三者への切替えを完了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継続する場合：事業上の合理性の文書化＋複数見積りによる条件検証＋取締役会承認＋注記開示の4点セットが毎期必要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その他の関連当事者取引（役員貸付・債務保証・賃貸借）は確認されず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10 / 20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領域別⑥ 労務・人事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未払残業代は「金額が確定していない負債」。労務DDで早期に数字に変えることがリスク管理になる。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固定残業代：45時間分の明示が労働条件通知書上不十分。有効性要件を欠くおそれ（HR-01：高）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労働時間：PCログと自己申告に月平均10時間程度の乖離。実労働ベースで追加支給不足の可能性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対応：労務DDを実施し、直近3年分を目安に未払額を検証→N-2期中に精算方針を決定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36協定：締結済みだが上限接近アラート・特別条項の発動手続なし。深夜リリース作業が恒常化（HR-02：中）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社会保険：適正加入を確認。業務委託5名の独立性も現状問題なし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11 / 20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領域別⑦ 法務・許認可・コンプライアンス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CEB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8A5A00"/>
                </a:solidFill>
                <a:latin typeface="Hiragino Sans"/>
                <a:ea typeface="Hiragino Sans"/>
              </a:rPr>
              <a:t>重要度 中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許認可リスクは低い。属人的な契約管理と個人情報の安全管理措置が整備の中心。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許認可：SaaS事業に重大な許認可なし。電気通信事業の届出済み。係争なし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契約管理：全社台帳なし・旧版契約に反社条項等の欠落あり→CLM導入と巻き直し（LGL-01：中）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取適法・フリーランス保護法：発注書面・支払期日管理の仕組み化が必要（LGL-01に含む）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個人情報：安全管理措置の規程・委託先管理・漏えい時手順が未整備（LGL-02：中）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ISMS：N-1期中の認証取得を推奨（審査対応と大企業向け営業の両面で有効）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12 / 20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領域別⑧ 予算統制・事業計画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予算精度は悪くない（達成率94〜97％）。足りないのは部門別・BS/CF・差異分析という「型」。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現状：全社PL予算のみ。BS・CF予算なし。費用の予実確認は四半期ごと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対応：N-1期予算から部門別PL＋BS＋CF予算を編成し、月次差異分析を取締役会報告へ（BGT-01：高）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中期計画：ピッチ資料水準。KPIドライバー（新規・解約・アップセルMRR）と財務モデルの連動へ（BGT-02：中）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上場後は業績予想開示が前提。予算統制の実績が審査で直接確認される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成長可能性に関する事項の開示ドラフトはN-1期中に着手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13 / 20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領域別⑨ システム・IT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CEB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8A5A00"/>
                </a:solidFill>
                <a:latin typeface="Hiragino Sans"/>
                <a:ea typeface="Hiragino Sans"/>
              </a:rPr>
              <a:t>重要度 中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課金〜会計の手作業連携が、決算スピード・内部統制・KPI信頼性の3つのボトルネックを兼ねている。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連携：課金→会計はCSV手作業。API連携または統制された自動取込へ（SYS-01：中）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マスタ：CRMと課金システムで顧客マスタが二重管理。正本を一本化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効果：SYS-01はCLS-01（決算早期化）・ITAC-01（連携統制）・KPI-01（データソース一元化）の共通基盤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ログ：保存30日・改ざん防止なし→保存1年以上と監視当番体制の文書化（SEC-01：低）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14 / 20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領域別⑩ 反社会的勢力排除・上場適格性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CEB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8A5A00"/>
                </a:solidFill>
                <a:latin typeface="Hiragino Sans"/>
                <a:ea typeface="Hiragino Sans"/>
              </a:rPr>
              <a:t>重要度 中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反社チェックは「記録が残っていること」がすべて。申請時には確認書の提出が必要になる。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現状：営業担当のネット検索のみで記録なし。株主・役員の定期チェックなし（ASF-01：中）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対応：対応規程・チェックマニュアル制定、専門データベース導入、新規・既存取引先/株主/役員のチェックと記録保存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契約：旧版契約の暴排条項カバレッジを点検（LGL-01と連動）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体制：不当要求防止責任者の設置、警察・暴追センターとの連携窓口の明確化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適格性：実質審査基準5項目の自己点検を上場準備室が四半期ごとに実施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15 / 20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上場準備スケジュール（全体ガント）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2027年12月上場を目標に、N-2期＝整備、N-1期＝運用実績、N期＝審査という3段ロケットで進める。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0080" y="2148840"/>
          <a:ext cx="10911535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7178"/>
                <a:gridCol w="3637178"/>
                <a:gridCol w="3637179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フェーズ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期間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主要マイルストン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整備（N-2期）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2025年7月〜2026年3月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上場準備室設置／監査契約締結／会計方針確定／機関設計決定／主幹事決定／関連当事者解消方針決議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運用実績（N-1期）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2026年4月〜2027年3月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新機関体制移行／月次決算5営業日／J-SOX整備・運用評価1巡／開示リハーサル／種類株転換の最終合意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申請・審査（N期）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2027年4月〜2027年12月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引受審査（中間・最終）／種類株転換実行／上場申請（9月目途）／取引所審査／上場（12月目標）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バッファ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2028年1月〜3月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審査長期化・市場環境悪化時の予備期間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16 / 20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改善ロードマップ（3フェーズ）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フェーズごとに「到達点」を定義した。到達点を満たさない限り次フェーズには進まない。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0080" y="2148840"/>
          <a:ext cx="10911535" cy="1243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883"/>
                <a:gridCol w="2727883"/>
                <a:gridCol w="2727883"/>
                <a:gridCol w="2727886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フェーズ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テーマ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主なアクション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到達点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 基盤確立（N-2期）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会計方針確定と過去の整理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収益認識・開発費方針／関連当事者解消／労務精算方針／機関設計決定／規程・予算・反社体制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期首残高確定・N-1期首から新体制を開始できる状態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 運用と実績（N-1期）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1年分の運用記録を残す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三様監査運用／月次5営業日×12か月／J-SOX評価1巡／開示リハーサル／ISMS取得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全領域成熟度4・N-1期決算で無限定適正意見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 申請・審査（N期）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審査対応と資本政策実行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引受審査対応／Ⅰの部確定／種類株転換／申請・取引所審査／ファイナンス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上場承認・上場（2027年12月目標）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17 / 20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推進体制と進め方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専任の上場準備室と「社長が意思決定する会議体」をセットで設置する。体制なき課題リストは実行されない。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上場準備室：室長（CFO兼務）＋専任2名（開示・内部統制担当を採用）。課題28件の進捗管理を一元化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上場準備委員会：月次開催。社長議長、全役員＋室メンバー。意思決定事項（方針・投資・採用）を審議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外部専門家：監査法人（会計方針・内部統制助言）／主幹事証券（審査・資本政策）／社労士（労務DD）／弁護士（契約・機関設計）／税理士（SO・組織再編）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当法人との定例：月1回。会計方針協議→期中レビュー→期末監査のサイクル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課題管理：本報告書の課題一覧（ID付き28件）をそのまま進捗管理表として運用（別添Excel「課題一覧」参照）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18 / 20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本資料について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株式上場準備に関する調査結果のご報告（ショートレビュー報告会資料）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サンプルSaaS株式会社 御中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〇〇有限責任監査法人（本サンプルでは架空の名称）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2025年8月29日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取扱区分：厳秘（役員および上場準備関係者限り）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本資料は監査ではなく予備的調査の結果であり、上場の可否を保証するものではありません。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 / 20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ネクストステップ（今後90日）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90日でやるのは「3つの意思決定」と「4つの着手」。いずれも社長・CFOのコミットが前提。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意思決定1：上場準備室の設置と課題対応計画の取締役会決議（9月）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意思決定2：関連当事者取引（サンプルマネジメント外注）の解消方針（10月）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意思決定3：機関設計（監査役会設置会社か監査等委員会設置会社か）の決定（12月）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着手1：収益認識・開発費の方針策定プロジェクト開始（監査法人協議・9月〜）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着手2：労務デューデリジェンスの委託（10月〜）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着手3：主幹事証券会社の選定手続（9月〜）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着手4：社外役員・常勤監査役・開示人材のリクルーティング開始（10月〜）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19 / 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本資料の位置づけ・免責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本調査は監査ではなく、上場の可否を保証するものではない。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本資料はショートレビュー（予備的調査）の結果であり、財務諸表の適正性・内部統制の有効性・上場の可否について意見を表明するものではありません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調査は貴社提示の資料とヒアリングに依拠しており、記載のない課題が存在しないことを保証するものではありません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上場審査に関する記載は一般的な見解であり、取引所・主幹事証券会社の個別判断を予測するものではありません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本資料の社外への開示・引用には当法人の事前承諾が必要です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本サンプルは cpaai.jp による AI 生成ドラフトです。実務での利用は公認会計士によるレビューを前提としています。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20 / 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エグゼクティブサマリー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事業は「上場に値する成長力」を既に持つ。勝負は管理体制を2年で上場水準へ引き上げられるかにある。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事業基盤：ARR 1,800百万円（前年同月比＋35％）、月次解約率1.2％。グロース市場の求める高い成長可能性を裏付ける水準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管理体制：識別した課題は全28件（重要度 高14件・中13件・低1件）。成熟度は全領域平均で5段階の約2にとどまる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結論：3つの条件（会計方針確定・機関設計移行・N-1期の運用実績）を満たせば、2028年3月期申請は達成可能な範囲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最初の90日：収益認識方針・関連当事者取引の解消方針・機関設計の3つの「意思決定」が社長マター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2 / 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上場可能性の総合所見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「条件付きで達成可能」。条件はすべてN-2期中の意思決定と着手にかかっている。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48840"/>
            <a:ext cx="5486400" cy="4160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40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400" b="0">
                <a:solidFill>
                  <a:srgbClr val="333333"/>
                </a:solidFill>
                <a:latin typeface="Hiragino Sans"/>
                <a:ea typeface="Hiragino Sans"/>
              </a:rPr>
              <a:t>条件1：N-2期中（2026年3月まで）に会計方針（収益認識・開発費）を確定し、関連当事者取引・労務債務の解消方針を決定する</a:t>
            </a:r>
          </a:p>
          <a:p>
            <a:pPr>
              <a:spcAft>
                <a:spcPts val="300"/>
              </a:spcAft>
              <a:buNone/>
            </a:pPr>
            <a:r>
              <a:rPr sz="140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400" b="0">
                <a:solidFill>
                  <a:srgbClr val="333333"/>
                </a:solidFill>
                <a:latin typeface="Hiragino Sans"/>
                <a:ea typeface="Hiragino Sans"/>
              </a:rPr>
              <a:t>条件2：N-1期の定時株主総会（2026年6月）までに監査役会体制へ移行し、内部監査はN-1期首から稼働させる</a:t>
            </a:r>
          </a:p>
          <a:p>
            <a:pPr>
              <a:spcAft>
                <a:spcPts val="300"/>
              </a:spcAft>
              <a:buNone/>
            </a:pPr>
            <a:r>
              <a:rPr sz="140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400" b="0">
                <a:solidFill>
                  <a:srgbClr val="333333"/>
                </a:solidFill>
                <a:latin typeface="Hiragino Sans"/>
                <a:ea typeface="Hiragino Sans"/>
              </a:rPr>
              <a:t>条件3：N-1期を通じて月次決算5営業日・予実統制・J-SOXの運用実績を蓄積する</a:t>
            </a:r>
          </a:p>
          <a:p>
            <a:pPr>
              <a:spcAft>
                <a:spcPts val="300"/>
              </a:spcAft>
              <a:buNone/>
            </a:pPr>
            <a:r>
              <a:rPr sz="140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400" b="0">
                <a:solidFill>
                  <a:srgbClr val="333333"/>
                </a:solidFill>
                <a:latin typeface="Hiragino Sans"/>
                <a:ea typeface="Hiragino Sans"/>
              </a:rPr>
              <a:t>対応が半期以上遅れる場合は、申請期の1期後ろ倒しが現実的</a:t>
            </a:r>
          </a:p>
          <a:p>
            <a:pPr>
              <a:spcAft>
                <a:spcPts val="300"/>
              </a:spcAft>
              <a:buNone/>
            </a:pPr>
            <a:r>
              <a:rPr sz="140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400" b="0">
                <a:solidFill>
                  <a:srgbClr val="333333"/>
                </a:solidFill>
                <a:latin typeface="Hiragino Sans"/>
                <a:ea typeface="Hiragino Sans"/>
              </a:rPr>
              <a:t>最終判断は主幹事証券会社・東京証券取引所の審査に委ねられる（本所見は保証ではない）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309360" y="2148840"/>
          <a:ext cx="5394960" cy="3419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8320"/>
                <a:gridCol w="1798320"/>
                <a:gridCol w="1798320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領域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成熟度（現状/5点）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申請時目標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① 会計方針・決算・開示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② 内部統制（J-SOX）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③ ガバナンス・機関設計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④ 資本政策・SO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⑤ 関連当事者取引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5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⑥ 労務・人事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⑦ 法務・コンプライアンス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⑧ 予算統制・事業計画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⑨ システム・IT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⑩ 反社・上場適格性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3 / 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重要課題ヒートマップ（領域×重要度）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課題28件のうち「高」14件は、①会計・②内部統制・③ガバナンスの3領域に集中している。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71600" y="2148840"/>
          <a:ext cx="9418320" cy="3730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3664"/>
                <a:gridCol w="1883664"/>
                <a:gridCol w="1883664"/>
                <a:gridCol w="1883664"/>
                <a:gridCol w="1883664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領域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高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中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低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計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① 会計方針・決算・開示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6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② 内部統制（J-SOX）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5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③ ガバナンス・機関設計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④ 資本政策・SO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⑤ 関連当事者取引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⑥ 労務・人事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⑦ 法務・コンプライアンス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⑧ 予算統制・事業計画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⑨ システム・IT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⑩ 反社・上場適格性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計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14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13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28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4 / 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最優先で着手すべき5つの課題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この5件は「後回しにするとスケジュール全体が崩れる」課題。すべてN-2期中に着手が必要。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0080" y="2148840"/>
          <a:ext cx="10911535" cy="1865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883"/>
                <a:gridCol w="2727883"/>
                <a:gridCol w="2727883"/>
                <a:gridCol w="2727886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順位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ID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課題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なぜ今か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REV-01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収益認識方針の確定（SaaS・複合契約のSSP配分）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監査初年度の期首残高に遡及。全開示数値の土台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2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RPT-01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社長個人会社への外注の解消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経営の健全性の定番論点。移行期間が必要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GOV-02/IA-01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機関設計移行・内部監査の立ち上げ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N-1期に運用実績1年分が必要＝逆算期限が最も早い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HR-01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固定残業代是正・未払残業代の精算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偶発債務。調査・精算に時間を要する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5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CLS-01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月次決算の早期化（8→5営業日）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四半期開示体制の前提。人員計画を伴う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5 / 20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領域別① 会計方針・決算体制・開示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「請求ベースの月割」から「基準に基づく収益認識」へ。方針確定が監査初年度の生命線。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収益認識：複合契約23件は契約書内訳のまま計上。SSP配分・履行義務判定が未検討（REV-01：高）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変動対価：従量課金の未請求分の見積り計上ルールなし（REV-02：中）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開発費：資産計上約90百万円の根拠が弱い。工数管理の導入が必要（DEV-01：高）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KPI：ARR等の定義書なし。定義揺れで最大3％程度の差異が生じ得る（KPI-01：中）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決算：月次8営業日→5営業日へ。開示人材は不在（CLS-01：高／CLS-02：中）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6 / 20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領域別② 内部統制（J-SOX）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3点セット以前に、職務分掌とIT統制という土台に手を入れる必要がある。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職務分掌：マスタ変更と入金消込が同一担当。起票と承認の分離も不十分（SOD-01：高）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ITGC：特権IDの共有・退職者アカウント残存・棚卸未実施（ITGC-01：高）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ITAC：課金計算のテスト証跡なし。会計へのCSV手作業連携は目視照合のみ（ITAC-01：高）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3点セット：未着手。N-1期に文書化→整備評価→運用評価を1巡させる（JSX-01：高）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規程：関連当事者管理・インサイダー防止・反社対応等が未制定（REG-01：中）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7 / 20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領域別③ ガバナンス・機関設計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監査役会と内部監査は「N-1期に1年分の実績」が必要。逆算すると決定期限は今期中。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取締役会：開催不定期（年7回）・付議基準なし・議事録簡素。月次定例化と報告パッケージ標準化へ（GOV-01：高）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機関設計：監査役1名（非常勤）のみ。監査役会設置会社等への移行をN-2期中に決定（GOV-02：高）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社外役員：候補者探索中。独立性・専門性のバランスで確保（GOV-02：高）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内部監査：機能なし。社長直轄で専任1名を設置し、N-1期に全部門1巡（IA-01：高）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三様監査：監査役・内部監査・会計監査人の連絡会を四半期開催へ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サンプルSaaS株式会社（サンプル）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8 / 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cp:keywords/>
  <dc:description>generated using python-pptx</dc:description>
  <cp:revision>1</cp:revision>
  <dcterms:created xsi:type="dcterms:W3CDTF">2013-01-27T09:14:16Z</dcterms:created>
  <dcterms:modified xsi:type="dcterms:W3CDTF">2013-01-27T09:15:58Z</dcterms:modified>
  <cp:category/>
  <dc:creator>BENTO</dc:creator>
  <cp:lastModifiedBy>BENTO</cp:lastModifiedBy>
</cp:coreProperties>
</file>