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45775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0C0B8"/>
                </a:solidFill>
                <a:latin typeface="Hiragino Sans"/>
                <a:ea typeface="Hiragino Sans"/>
              </a:rPr>
              <a:t>MID-TERM BUSINESS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54577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Hiragino Sans"/>
                <a:ea typeface="Hiragino Sans"/>
              </a:rPr>
              <a:t>中期経営計画（2026年3月期〜2028年3月期）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840480"/>
            <a:ext cx="1054577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D6DEEA"/>
                </a:solidFill>
                <a:latin typeface="Hiragino Sans"/>
                <a:ea typeface="Hiragino Sans"/>
              </a:rPr>
              <a:t>サンプルSaaS株式会社／取締役会 付議資料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852160"/>
            <a:ext cx="1054577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AEBBD0"/>
                </a:solidFill>
                <a:latin typeface="Hiragino Sans"/>
                <a:ea typeface="Hiragino Sans"/>
              </a:rPr>
              <a:t>本資料はAIが生成したドラフトであり、公認会計士のレビューを前提とする。会社・人物・数値はすべて架空である。将来に関する記述は作成時点の前提に基づく。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取締役会への付議事項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本日ご承認いただきたい事項は3点です。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① 中期経営計画（2026年3月期〜2028年3月期）の承認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：損益・資金・KPIの3か年計画と、Rule of 40 達成（51%）を目標とすること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② 投資枠の承認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：CS基盤240百万円・S&amp;M拡大2,017百万円・R&amp;D 1,286百万円・ITGC強化180百万円。ただしS&amp;M増額は LTV/CAC 3.0倍超を条件とする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③ 資金調達方針の承認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：2027年3月期のシリーズC 15億円の実行方針、及び調達遅延時にランウェイを優先して投資を抑制する運用（BC-06）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ご報告事項：四半期ローリング予算により前提を見直し、差異と是正アクションを四半期ごとに取締役会へ報告します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②は金額の承認ではなく「条件つきの投資枠」の承認をお願いするものです。条件未達の場合は増額しません。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9 / 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本資料について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3か年の中期経営計画（損益・資金・KPI・投資）について、取締役会の承認を求めるものです。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対象：サンプルSaaS株式会社（連結・単体主体）／2026年3月期〜2028年3月期の3か年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対象収益：SaaSサブスクリプション収益（月額・年額）及び導入支援・カスタマイズ収益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収益認識：収益認識に関する会計基準（企業会計基準第29号）に準拠（アクセス権は期間認識、導入支援は履行義務別に独立販売価格で配分）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積算の順序：ARR積み上げでトップラインを置き、人員計画（S&amp;M／R&amp;D／G&amp;A）と連動させて費用を積算。損益→運転資本（前受金・売掛）→資金繰りの順で3表を連動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本資料はAIが生成したドラフトであり、公認会計士のレビューを前提とします。会社・数値はすべて架空です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数値の詳細は財務3表連動モデル（Excel・9シート）を、方針の詳細は中期経営計画書を参照してください。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 / 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中計の骨子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ARR拡大とNRR改善を軸に、2027年3月期に黒字転換と Rule of 40 達成を果たし、2028年3月期も維持・拡大します。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成長の軸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：新規ARRはマーケティング・セールス人員投資に概ね比例させ、既存顧客はNRR改善（108%→118%）で積み上げる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収益性の軸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：グロスチャーンを年率8%→6%へ改善し、インフラ最適化で粗利率78%→82%へ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転換点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：2027年3月期に営業利益34百万円で黒字転換、2028年3月期に営業利益率14%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Rule of 40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：28%（当期）→42%→51%。2年目に達成し3年目も維持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資金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：2027年3月期にシリーズC 15億円の調達を実行し、投資期のランウェイを確保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黒字転換は「成長を落として達成する」のではなく、NRR改善と粗利率改善で達成する計画です。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2 / 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損益計画（3か年）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売上高は3年で1,200百万円→2,300百万円（年平均+38%）、営業損益は▲144百万円→322百万円へ転換します。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2798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883"/>
                <a:gridCol w="2727883"/>
                <a:gridCol w="2727883"/>
                <a:gridCol w="272788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損益項目（百万円）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2026年3月期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2027年3月期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2028年3月期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売上高（サブスクリプション）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1,020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1,470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2,030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売上高（導入支援・カスタマイズ）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180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210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270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売上高合計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1,200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1,680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2,300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売上総利益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936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1,344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1,886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販売費（S&amp;M）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540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672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805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研究開発費（R&amp;D）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360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420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506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一般管理費（G&amp;A）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180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218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253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営業利益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-144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322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S&amp;M は3年で1.5倍に増やしますが、売上が1.9倍になるため売上比では45%→35%へ低下します。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3 / 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KPIとユニットエコノミクス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投資判断のガードレールは LTV/CAC 3.0倍。2027年3月期に3.3倍へ到達し、獲得投資の増額条件を満たします。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883"/>
                <a:gridCol w="2727883"/>
                <a:gridCol w="2727883"/>
                <a:gridCol w="272788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KPI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2026年3月期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2027年3月期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2028年3月期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ARR（年間経常収益・百万円）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1,150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1,620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2,200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NRR（売上継続率）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108%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113%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118%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グロスチャーン（年率）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8%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7%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6%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CAC回収期間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18か月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15か月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12か月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LTV/CAC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2.8x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3.3x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4.0x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売上総利益率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78%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80%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82%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Rule of 40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28%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42%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51%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当期の LTV/CAC は2.8倍でガードレールを下回るため、獲得投資の増額は2027年3月期からとします。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4 / 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資金計画とランウェイ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前受金（契約負債）の増加により営業キャッシュ・フローは損益に先行して改善し、2027年3月期にプラス転換します。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2798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883"/>
                <a:gridCol w="2727883"/>
                <a:gridCol w="2727883"/>
                <a:gridCol w="272788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資金項目（百万円）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2026年3月期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2027年3月期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2028年3月期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税引前利益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-150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26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312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契約負債（前受金）増減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120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150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190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売上債権増減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-60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-75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-95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営業キャッシュフロー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-50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153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393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投資キャッシュフロー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-90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-130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-150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フリーキャッシュフロー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-140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243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財務キャッシュフロー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1,480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-20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現金及び現金同等物 期末残高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310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1,813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2,036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営業CFのプラス転換（2027年3月期）は損益の黒字転換と同期しており、調達に依存しない自律的な資金繰りへ移行します。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5 / 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投資評価（WACC 12%）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投資効率が最も高いのはカスタマーサクセス基盤（IRR77%・回収2.2年）で、S&amp;M増額よりも優先します。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8790"/>
                <a:gridCol w="1558790"/>
                <a:gridCol w="1558790"/>
                <a:gridCol w="1558790"/>
                <a:gridCol w="1558790"/>
                <a:gridCol w="1558790"/>
                <a:gridCol w="1558795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投資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3年累計投資額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NPV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IRR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回収期間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判断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重要度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カスタマーサクセス（CS）基盤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240百万円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+310百万円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77%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約2.2年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実行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高</a:t>
                      </a:r>
                    </a:p>
                  </a:txBody>
                  <a:tcPr marT="12700" marB="12700">
                    <a:solidFill>
                      <a:srgbClr val="F6D2C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新規顧客獲得（S&amp;M）投資拡大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2,017百万円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+780百万円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32%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約3.3年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実行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高</a:t>
                      </a:r>
                    </a:p>
                  </a:txBody>
                  <a:tcPr marT="12700" marB="12700">
                    <a:solidFill>
                      <a:srgbClr val="F6D2C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プロダクト基盤・AI機能R&amp;D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1,286百万円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+420百万円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28%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約3.4年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段階実行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中</a:t>
                      </a:r>
                    </a:p>
                  </a:txBody>
                  <a:tcPr marT="12700" marB="12700">
                    <a:solidFill>
                      <a:srgbClr val="FCEBC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セキュリティ・全般統制（ITGC）強化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180百万円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定量評価困難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—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—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必須実行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高</a:t>
                      </a:r>
                    </a:p>
                  </a:txBody>
                  <a:tcPr marT="12700" marB="12700">
                    <a:solidFill>
                      <a:srgbClr val="F6D2CE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ITGC強化はNPVで正当化できませんが、データ漏洩・不正アクセスの回避損失で必須実行と位置づけます。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6 / 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前提とリスク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CE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8A5A00"/>
                </a:solidFill>
                <a:latin typeface="Hiragino Sans"/>
                <a:ea typeface="Hiragino Sans"/>
              </a:rPr>
              <a:t>重要度 中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本計画は6つの前提の上に立っており、崩れた場合の影響が大きい順に手当てを用意しています。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①新規ARRは人員投資に比例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：採用が計画どおり進まない場合、S&amp;M投資が消化できず成長率が下振れ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②チャーン改善（8%→6%）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：改善しない場合、NRR118%は達成できずARR2,200百万円が未達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③粗利率78%→82%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：インフラ最適化が遅れると営業利益322百万円が縮小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④2027年3月期のシリーズC 15億円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：調達が遅延した場合、投資を抑制しランウェイを優先（BC-06のトリガー）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⑤開発費は原則発生時費用処理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：資本化の範囲が広がると営業利益と営業CFの見え方が変わる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⑥法人実効税率30%・繰延税金資産の回収可能性を慎重評価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：黒字転換時の税効果の認識時期に影響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最も重い前提は②チャーン改善です。四半期ローリング予算でNRRの実績を確認し、未達なら投資計画を組み替えます。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7 / 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予実管理と統制の設計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計画を「回す」ための統制を7本置き、四半期ローリングで前提ごと見直します。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178"/>
                <a:gridCol w="3637178"/>
                <a:gridCol w="3637179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ID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領域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設計・運用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BC-01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収益認識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契約条件を契約マスタで判別し、月次で前受→収益への按分を自動計上。複合契約は独立販売価格で配分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BC-02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予算編成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四半期ローリング予算。トップダウン目標とボトムアップ積上げを突合し、シナリオ（ベース／上振れ／下振れ）を併設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BC-03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予実管理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ARR・NRR・CAC・チャーンを月次ダッシュボードで予実比較。差異5%超は要因分析と是正アクションを起票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BC-04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IT全般統制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本番変更は申請・承認・テスト・リリースのゲートを通過。ロール別権限を四半期ごとにレビュー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BC-05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見積り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引当金・売上債権の回収可能性を区分評価。繰延税金資産は将来課税所得計画と整合させ慎重判断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BC-06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資金管理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ランウェイ（手元資金÷月次バーン）を月次監視。18か月未満で警戒、12か月未満で投資抑制トリガー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BC-07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業績予想・適時開示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月次の予実差異（BC-03）を業績予想修正基準（売上高±10%・利益±30%）に照らして毎月判定し、閾値到達の見込みで取締役会へ報告・修正開示の要否を決議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BC-03（差異5%超で起票）とBC-06（ランウェイ12か月で投資抑制）が、計画の自動ブレーキです。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中期経営計画（取締役会付議）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8 /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cp:keywords/>
  <dc:description>generated using python-pptx</dc:description>
  <cp:revision>1</cp:revision>
  <dcterms:created xsi:type="dcterms:W3CDTF">2013-01-27T09:14:16Z</dcterms:created>
  <dcterms:modified xsi:type="dcterms:W3CDTF">2013-01-27T09:15:58Z</dcterms:modified>
  <cp:category/>
  <dc:creator>BENTO</dc:creator>
  <cp:lastModifiedBy>BENTO</cp:lastModifiedBy>
</cp:coreProperties>
</file>