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45775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0C0B8"/>
                </a:solidFill>
                <a:latin typeface="Hiragino Sans"/>
                <a:ea typeface="Hiragino Sans"/>
              </a:rPr>
              <a:t>BACK-OFFICE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54577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Hiragino Sans"/>
                <a:ea typeface="Hiragino Sans"/>
              </a:rPr>
              <a:t>管理部 統合プラットフォーム構想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840480"/>
            <a:ext cx="1054577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D6DEEA"/>
                </a:solidFill>
                <a:latin typeface="Hiragino Sans"/>
                <a:ea typeface="Hiragino Sans"/>
              </a:rPr>
              <a:t>サンプル製造株式会社／経営会議 付議資料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852160"/>
            <a:ext cx="1054577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AEBBD0"/>
                </a:solidFill>
                <a:latin typeface="Hiragino Sans"/>
                <a:ea typeface="Hiragino Sans"/>
              </a:rPr>
              <a:t>本資料はAIが生成したドラフトであり、公認会計士のレビューを前提とする。会社・人物・数値はすべて架空である。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本資料について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管理部（経理部・税務・労務人事・法務・総務・経営企画）のシステム化構想について、経営会議のご判断をいただくものです。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対象：サンプル製造株式会社の管理部門全体。購買から開示までを ERP で統合する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前提：製造業特有の標準原価計算・在庫評価・製品保証引当金・固定資産減損・連結／外貨統一を軸に設計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ねらい：月次決算の自動化と内部統制（J-SOX／ICFR）の両立。どちらか一方の犠牲にしない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本資料はAIが生成したドラフトであり、公認会計士のレビューを前提とします。会社・数値はすべて架空です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詳細な領域別の設計は「管理部 統合プラットフォーム」本文（Word）と業務・統制の対応表（Excel）を参照してください。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 / 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現状：どこに手作業が残っているか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手作業が残っているのは「月次で締める」領域に集中しており、決算の遅さと証跡の弱さの両方を生んでいます。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0080" y="2148840"/>
          <a:ext cx="10911535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178"/>
                <a:gridCol w="3637178"/>
                <a:gridCol w="3637179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領域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残っている手作業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生じている問題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原価計算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標準原価と実績の差異把握、工程間振替のExcel管理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差異把握が月次後手。期末の実績調整が手作業。振替の証跡が不十分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購買・支払（P2P）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紙の検収書とのマッチング、三点照合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発注権限と検収・支払の牽制が曖昧。処理に時間がかかる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固定資産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台帳と実物の照合が年1回の手作業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技術陳腐化による減損兆候の把握が遅れる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収益・引当金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製品保証引当金が過去実績の概算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見積りの根拠が薄い。出荷と売上計上のタイミング差異の検証が手薄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労務費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製造現場の工数を原価計算へ手入力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労務費配賦の精度が低い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連結・外貨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海外子会社の通貨換算と連結消去が手作業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連結に時間がかかり、為替の損益影響の把握が遅い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いずれも「人が足りない」のではなく、システム間がつながっていないために人が転記している状態です。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2 / 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目指す姿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購買から開示までを ERP で一本につなぎ、月次決算を営業日3日で締め、同時に統制の証跡を自動で残します。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原価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：製造指図ごとに標準原価を自動配賦→実績（材料・労務・経費）を自動取込→差異を品目／工程別に自動計算→期末は配賦差異を在庫と売上原価へ自動按分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購買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：購買申請→ワークフロー承認→発注→受入検収（MES／WMS連携）→AI-OCRで請求書取込→三点自動照合→差異のみ人手確認→支払データ自動生成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固定資産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：取得を購買連携で自動計上→償却自動計算（会計・税務の複数帳簿）→QR／RFIDで実地棚卸→台帳と実物を自動突合→減損兆候をBIで監視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引当金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：販売台数×予想クレーム率で製品保証引当金をAIが自動試算し、根拠データを証跡として保存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労務費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：勤怠システムで工程別工数を記録→給与計算自動化→労務費を製造指図へ自動配賦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連結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：子会社データを統一フォーマットで自動収集→機能通貨換算自動化→連結仕訳・内部取引消去を自動処理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自動化の目的は速さだけではありません。転記が消えることで、統制の証跡が「作業の副産物」として残るようになります。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3 / 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段階展開ロードマップ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4フェーズで段階展開します。フェーズ1で統制の土台を固めてから自動化を重ねる順序です。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178"/>
                <a:gridCol w="3637178"/>
                <a:gridCol w="3637179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フェーズ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テーマ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マイルストーン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フェーズ1（0-6か月）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基幹4領域（原価・在庫／購買／固定資産／労務）のERP統合と統制基盤整備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購買・在庫・原価・固定資産の主要統制が稼働し、原価差異が月次で可視化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フェーズ2（6-12か月）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月次決算自動化と見積りプロセス高度化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月次決算を営業日3日で締結、見積り根拠の証跡化を実現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フェーズ3（12-24か月）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連結・グローバル統合とリスクモニタリング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連結月次決算の自動化とグループ統制の標準化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フェーズ4（24か月-）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予測経営とAI高度活用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データドリブン経営とリアルタイム・クローズの確立（月次1日締め）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フェーズ1に職務分離マトリクス・権限設計を含めています。自動化を先に進めると、統制の穴ごと高速化してしまうためです。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4 / 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月次決算はこう変わる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月末▲3営業日から第3営業日までの各タイミングで、人がやることと自動でやることを分けます。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178"/>
                <a:gridCol w="3637178"/>
                <a:gridCol w="3637179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タイミング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主なタスク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自動化・AIが担う部分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月末締め前（▲3営業日）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在庫実地棚卸・固定資産実物照合の事前準備、未処理発注／検収の洗い出し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WMS／RFIDで在庫・資産を自動カウント、ERPで未消込POを自動リスト化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月末当日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売上カットオフ確定、買掛／売掛締め、外貨取引換算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WMS出荷データから売上自動計上、多通貨自動換算、AI-OCR請求書取込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第1営業日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原価実績取込・標準原価差異計算、労務費／経費配賦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MES実績とERPで差異自動計算、工数データから労務費自動配賦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第2営業日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引当金計上、減価償却、減損兆候チェック、税効果一時差異集計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販売台数×クレーム率で保証引当を試算、償却自動計算、減損兆候をBIで監視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第3営業日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試算表確定・連結消去・セグメント集計・予実差異分析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連結仕訳／内部取引消去の自動化、BIで予実・セグメントを自動集計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第3営業日（レビュー）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会計士レビュー、異常値の確認、開示連携データ整備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仕訳異常値・差異要因の一次ドラフト化、証跡の自動紐付け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会計士のレビューは最後に残します。AIは一次ドラフトまでで、判断は人が行う設計です。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5 / 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効果をどう測るか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「早くなった」ではなく、領域ごとの指標で測ります。導入前に基準値を取得しておくことが前提です。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5767"/>
                <a:gridCol w="5455768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領域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効果測定の指標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原価計算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原価差異率、在庫回転率、月次原価確定リードタイム、標準原価改定頻度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購買・支払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三点照合の自動マッチ率、請求書処理単価、支払期日遵守率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固定資産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台帳・実物の一致率、減損兆候の検知リードタイム、設備投資額（予実）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収益・債権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収益認識タイミング適正率、保証引当金の見積り精度（実績乖離）、売掛回転日数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労務費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給与計算工数、工数-原価連携の自動化率、労務費配賦の精度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連結・外貨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連結決算リードタイム、為替差損益、内部取引消去の自動化率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見積り精度（保証引当金の実績乖離）は、導入効果であると同時に監査対応の説明材料になります。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6 / 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会計上の重要判断とレビュー体制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自動化しても、会計上の重要判断は人が行います。ここを曖昧にすると監査対応で戻されます。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AIに一次ドラフトを作らせ、会計士がレビューする領域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：原価差異の要因分析、製品保証引当金の見積り、固定資産の減損兆候・減損テスト、収益認識のカットオフ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監査人との事前協議を要する事項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：導入順序、配賦ロジックの妥当性、見積りの前提、電子帳簿保存法への準拠、収益認識基準への準拠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統制として設計に織り込む事項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：配賦ロジックの変更管理統制、差異の承認フロー、職務分離マトリクス、除却承認統制、見積り根拠の保管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証跡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：自動処理であっても、誰がいつ何を承認したかを証跡として残す設計とする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「AIが計算したから正しい」ではなく、「AIが作った根拠を人が確かめられる」状態を作ることが監査対応の要件です。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7 /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経営会議への付議事項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74375" y="365760"/>
            <a:ext cx="1051560" cy="310896"/>
          </a:xfrm>
          <a:prstGeom prst="roundRect">
            <a:avLst/>
          </a:prstGeom>
          <a:solidFill>
            <a:srgbClr val="F6D2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9B2C1E"/>
                </a:solidFill>
                <a:latin typeface="Hiragino Sans"/>
                <a:ea typeface="Hiragino Sans"/>
              </a:rPr>
              <a:t>重要度 高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ご判断いただきたいのは、フェーズ1の着手可否と、その範囲です。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① フェーズ1（0-6か月）の着手承認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：購買P2P・在庫（WMS）連携・固定資産のRFID実物照合・標準原価モジュール本稼働・勤怠・給与と労務費の原価連携（HR-01）・職務分離マトリクスの整備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② 効果測定の基準値取得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：導入前に、上記の指標（月次原価確定リードタイム・三点照合の自動マッチ率・台帳実物一致率等）の現状値を測定すること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③ 監査人との事前協議の実施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：配賦ロジック・見積り前提・電子帳簿保存法対応について、フェーズ1着手前に会計監査人と協議すること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ご報告事項：フェーズ2以降は、フェーズ1の効果測定の結果をもって改めて付議します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②の基準値取得は着手と同時でないと間に合いません。導入後には「元の状態」を測れないためです。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管理部 統合プラットフォーム構想（経営会議）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8 / 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cp:keywords/>
  <dc:description>generated using python-pptx</dc:description>
  <cp:revision>1</cp:revision>
  <dcterms:created xsi:type="dcterms:W3CDTF">2013-01-27T09:14:16Z</dcterms:created>
  <dcterms:modified xsi:type="dcterms:W3CDTF">2013-01-27T09:15:58Z</dcterms:modified>
  <cp:category/>
  <dc:creator>BENTO</dc:creator>
  <cp:lastModifiedBy>BENTO</cp:lastModifiedBy>
</cp:coreProperties>
</file>