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[システム] 取引発生・連携
   入出金・売買・暗号資産移転が発生し、取引システム・全銀EB・ブロックチェーンノード・API取引基盤からAMLスクリーニングシステムへリアルタイム/バッチ連携される。
   根拠: 取引モニタリング規程
2. [コンプライアンス部(AML) モニタリング担当] 母集団網羅性照合（統制 C2）
   全チャネルの取引件数・金額コントロールトータルを各ソースと突合し、母集団の脱落がないことを検証する統制を実施する。
   根拠: 取引モニタリング規程 第5条
3. [コンプライアンス部(AML) モニタリング担当] 母集団差異有無
   ソース別コントロールトータルに取込差異・脱落があるか判定する。
101. [コンプライアンス部(AML) モニタリング担当] 取込差異調査・再取込(例外)（統制 C2）
   脱落・差異の原因を当日中に調査し再取込する。未解消の脱落はコンプライアンス部長へエスカレーションする。再取込後ステップ4へ。
   根拠: 取引モニタリング規程 第5条
4. [システム] シナリオ自動照合・アラート生成（統制 C1）
   AMLスクリーニングシステムが全取引をシナリオ(高額・分割・循環・短期回転・高リスク国等)に都度照合し、該当取引にアラートと取引保留フラグを自動付与する統制を実施する。
   根拠: 犯罪収益移転防止法 第8条／JVCEA自主規制規則
5. [システム] アラート該当判定
   取引がシナリオ閾値に該当しアラートが生成されたか判定する。
6. [コンプライアンス部(AML) モニタリング担当] アラート調査(会計取込ホールド)（統制 C1）
   該当取引を要調査ステータスとし会計取込を停止のうえ、顧客実態・取引経緯・原資を調査し判定根拠を記録する。
   根拠: 取引モニタリング規程 第6条
7. [コンプライアンス部(AML) マネージャー] 判定レビュー・クローズ承認（統制 C3）
   調査者と別IDのマネージャーが判定根拠の妥当性をレビューし、クローズ(問題なし/疑わしい)を承認する統制を実施する。根拠不十分は差戻す。
103. [コンプライアンス部(AML) モニタリング担当] 再調査(差戻し・例外)（統制 C3）
   根拠不十分として差し戻されたアラートを再調査し証跡を補完のうえ再申請する。EDD格上げ対象は強化デューデリジェンスへ。再申請後ステップ7へ。
   根拠: 取引モニタリング規程 第7条</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102. [コンプライアンス部(AML)] SARサブプロセスへ連携
   疑わしいと判定された取引情報を疑わしい取引の届出(SAR)サブプロセスへ引き渡す。
   根拠: 犯罪収益移転防止法 第8条
8. [システム] ホールド解除・会計取込
   問題なしクローズまたはSAR連携後の取扱確定取引について保留を解除し、会計システムへ取込可能とする。
   根拠: 取引モニタリング規程
9. [システム] 売買・入出金仕訳生成
   取扱確定した取引について、預り金・利用者暗号資産・売買損益・手数料収入の仕訳を会計システムで生成する。
   根拠: 実務対応報告第38号
10. [システム] 総勘定元帳記帳
   生成された仕訳を総勘定元帳へ記帳し、預り金・利用者暗号資産等の残高に反映する。
11. [システム] 完了
   取引モニタリング・会計取込が完了する。検知実績は半期チューニング(C4)へ蓄積される。
104. [コンプライアンス部(AML) マネージャー] 半期 シナリオ・閾値・顧客リスク格付パラメータ（統制 C4）
   コンプライアンス部(AML)は、半期に1回(重大な手口出現・規制改正時は都度)、AML/CFTリスク評価結果・アラート検知実績(偽陽性率・偽陰性事例・SAR転換率)・新手口情報を踏まえ、シナリオ・閾値・顧客リスク格付パラメータの妥当性を評価
   根拠: 取引モニタリング規程 第4条・第9条(チューニング)、犯罪収益移転防止法、JVCEA自主規制規則、AML/CFTガイドライン(金融庁)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[システム] 顧客取引・入出庫発生
   口座開設・取引・暗号資産入出庫が発生、またはOFAC/国連/本邦資産凍結リストが更新され、スクリーニングがトリガーされる。
   根拠: 制裁・フィルタリング規程
21. [システム] 制裁照合・ウォレットスクリーニング（統制 C1）
   顧客・関係者を制裁リストに、入出庫アドレスをチェーン分析リスクスコアに都度自動照合し、ヒット取引を保留・出庫停止・会計取込停止する統制を実施する。
   根拠: 犯罪収益移転防止法 第8条／外為法 第16条・第21条
22. [システム] ヒット有無判定
   制裁ヒットまたは高リスクアドレス該当があるか判定する。
23. [コンプライアンス部(AML) スクリーニング担当] ヒット調査・解除根拠記録（統制 C3）
   ポジティブヒットの同名異人性・アドレス帰属を調査し、解除根拠または制裁該当の判定をシステムに記録する。
   根拠: 制裁・フィルタリング規程 第5条
24. [コンプライアンス部(AML) 部長] 解除/凍結の承認（統制 C3）
   部長が解除根拠の妥当性をレビューし、解除承認または凍結維持を判定する統制を実施する。該当否定不能は解除禁止。
121. [コンプライアンス部(AML)] 資産凍結・隔離(例外)（統制 C1）
   制裁該当確定資産を凍結口座(仮受金)へ隔離し通常残高への計上を防止、財務本部・当局報告(SAR/外為法報告)へ連携する。
   根拠: 外為法 第21条／犯罪収益移転防止法 第8条
25. [コンプライアンス部(AML) スクリーニング担当] VASP間移転か
   当該取引が暗号資産の出庫・受入(VASP間移転)に該当するか判定する。
26. [コンプライアンス部(AML) スクリーニング担当] トラベルルール情報授受・相手方確認（統制 C2）
   送付人・受取人情報をTRPFで授受し相手方VASP適格性を確認、欠落・非適格は出庫保留・受入隔離する統制を実施する。
   根拠: 犯罪収益移転防止法 第10条の5／JVCEA自主規制規則
27. [システム] 取引確定・ホールド解除
   スクリーニングを通過した取引のホールドを解除し、会計取込・移転を可能とする。
   根拠: 制裁・フィルタリング規程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28. [システム] 残高・仕訳生成
   通過取引は利用者暗号資産・預り金等の仕訳を、凍結資産は仮受金(凍結)の仕訳を会計システムで生成する。
   根拠: 実務対応報告第38号
29. [システム] 総勘定元帳記帳
   生成仕訳を総勘定元帳へ記帳し、利用者暗号資産・預り金・仮受金(凍結)残高に反映する。
30. [システム] 完了
   制裁・ウォレットスクリーニングと会計反映が完了する。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 [システム] 被疑事案発生
   モニタリング(疑わしい判定)・スクリーニング(制裁/高リスク確定)由来の被疑事案、職員気付き案件、当局照会案件が発生する。
   根拠: 疑わしい取引の届出規程
41. [コンプライアンス部(AML) SAR担当] 判定母集団登録・残件管理（統制 C1）
   被疑事案をAMLスクリーニングシステムの判定母集団に登録し、未判定・滞留を残件管理する統制を実施する。
   根拠: 犯罪収益移転防止法 第8条
42. [コンプライアンス部(AML) SAR担当] SAR要否判定（統制 C1）
   参考事例(暗号資産類型)に基づき届出要否を判定する。届出不要は根拠を記録する。
141. [コンプライアンス部(AML) SAR担当] 届出不要根拠記録(例外)（統制 C1）
   届出不要と判定した根拠を記録し、後日の再評価・当局検査に備える。記録保存へ連携。
   根拠: 疑わしい取引の届出規程 第4条
43. [コンプライアンス部(AML) SAR担当] SAR作成(ティッピングオフ禁止)（統制 C2）
   取引内容・疑わしいと判断した理由・本人特定事項を記載しSARを作成する。情報アクセスは限定しティッピングオフを禁止する統制を実施する。
   根拠: 犯罪収益移転防止法 第8条第3項
44. [コンプライアンス部(AML) 部長] SAR記載承認（統制 C1）
   部長がSAR記載の正確性を承認する統制を実施する。不備は差戻す。
142. [コンプライアンス部(AML) SAR担当] SAR修正(差戻し・例外)（統制 C2）
   記載不備を補正し再申請する。SLA超過・滞留は内部監査・担当役員へ自動レポートされる。再申請後ステップ44へ。
   根拠: 疑わしい取引の届出規程 第5条
45. [コンプライアンス部(AML)] 当局へ電子届出（統制 C1）
   承認済SARを速やかに行政庁(金融庁経由JAFIC)へ電子届出し、受付番号・控えを取得する。
   根拠: 犯罪収益移転防止法 第8条
46. [システム] 取引取扱の確定(凍結/解除)
   届出後の取扱方針(取引継続監視・凍結維持・口座解約)に従い、対象取引・残高のステータスを確定する。凍結資産は仮受金に隔離。
   根拠: 疑わしい取引の届出規程 第6条</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47. [システム] AML/CFT記録保全（統制 C3）
   SAR控え・判定記録・モニタリング/スクリーニング証跡・取引時確認記録をWORMストレージへ保全する統制(半期レビュー)を実施する。
   根拠: 犯罪収益移転防止法 第6条・第7条・第9条
48. [システム] 会計上の取扱反映・仕訳
   確定した取扱に応じ、通常取引は預り金・利用者暗号資産等の仕訳を、凍結資産は仮受金(凍結)の仕訳を会計システムで生成する。
   根拠: 実務対応報告第38号
49. [システム] 総勘定元帳記帳
   生成仕訳を総勘定元帳へ記帳し、預り金・利用者暗号資産・仮受金(凍結)残高に反映する。
50. [システム] 完了
   SAR提出・記録保存・会計反映が完了する。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4406B"/>
        </a:solidFill>
      </p:bgPr>
    </p:bg>
    <p:spTree>
      <p:nvGrpSpPr>
        <p:cNvPr id="1" name=""/>
        <p:cNvGrpSpPr/>
        <p:nvPr/>
      </p:nvGrpSpPr>
      <p:grpSpPr>
        <a:xfrm>
          <a:off x="0" y="0"/>
          <a:ext cx="0" cy="0"/>
          <a:chOff x="0" y="0"/>
          <a:chExt cx="0" cy="0"/>
        </a:xfrm>
      </p:grpSpPr>
      <p:sp>
        <p:nvSpPr>
          <p:cNvPr id="2" name="Shape 0"/>
          <p:cNvSpPr/>
          <p:nvPr/>
        </p:nvSpPr>
        <p:spPr>
          <a:xfrm>
            <a:off x="0" y="2148840"/>
            <a:ext cx="2468880" cy="109728"/>
          </a:xfrm>
          <a:prstGeom prst="rect">
            <a:avLst/>
          </a:prstGeom>
          <a:solidFill>
            <a:srgbClr val="C0392B"/>
          </a:solidFill>
          <a:ln/>
        </p:spPr>
      </p:sp>
      <p:sp>
        <p:nvSpPr>
          <p:cNvPr id="3" name="Text 1"/>
          <p:cNvSpPr/>
          <p:nvPr/>
        </p:nvSpPr>
        <p:spPr>
          <a:xfrm>
            <a:off x="411480" y="1554480"/>
            <a:ext cx="11368735" cy="365760"/>
          </a:xfrm>
          <a:prstGeom prst="rect">
            <a:avLst/>
          </a:prstGeom>
          <a:noFill/>
          <a:ln/>
        </p:spPr>
        <p:txBody>
          <a:bodyPr wrap="square" rtlCol="0" anchor="ctr"/>
          <a:lstStyle/>
          <a:p>
            <a:pPr indent="0" marL="0">
              <a:buNone/>
            </a:pPr>
            <a:r>
              <a:rPr lang="en-US" sz="1300" b="1" spc="100" kern="0" dirty="0">
                <a:solidFill>
                  <a:srgbClr val="C0392B"/>
                </a:solidFill>
                <a:latin typeface="Yu Gothic" pitchFamily="34" charset="0"/>
                <a:ea typeface="Yu Gothic" pitchFamily="34" charset="-122"/>
                <a:cs typeface="Yu Gothic" pitchFamily="34" charset="-120"/>
              </a:rPr>
              <a:t>業務フローチャート（内部統制3点セット）</a:t>
            </a:r>
            <a:endParaRPr lang="en-US" sz="1300" dirty="0"/>
          </a:p>
        </p:txBody>
      </p:sp>
      <p:sp>
        <p:nvSpPr>
          <p:cNvPr id="4" name="Text 2"/>
          <p:cNvSpPr/>
          <p:nvPr/>
        </p:nvSpPr>
        <p:spPr>
          <a:xfrm>
            <a:off x="411480" y="2377440"/>
            <a:ext cx="11368735" cy="1097280"/>
          </a:xfrm>
          <a:prstGeom prst="rect">
            <a:avLst/>
          </a:prstGeom>
          <a:noFill/>
          <a:ln/>
        </p:spPr>
        <p:txBody>
          <a:bodyPr wrap="square" rtlCol="0" anchor="ctr"/>
          <a:lstStyle/>
          <a:p>
            <a:pPr indent="0" marL="0">
              <a:buNone/>
            </a:pPr>
            <a:r>
              <a:rPr lang="en-US" sz="3000" b="1" dirty="0">
                <a:solidFill>
                  <a:srgbClr val="FFFFFF"/>
                </a:solidFill>
                <a:latin typeface="Yu Gothic" pitchFamily="34" charset="0"/>
                <a:ea typeface="Yu Gothic" pitchFamily="34" charset="-122"/>
                <a:cs typeface="Yu Gothic" pitchFamily="34" charset="-120"/>
              </a:rPr>
              <a:t>P208-00　取引モニタリング・疑わしい取引の届出プロセス</a:t>
            </a:r>
            <a:endParaRPr lang="en-US" sz="3000" dirty="0"/>
          </a:p>
        </p:txBody>
      </p:sp>
      <p:sp>
        <p:nvSpPr>
          <p:cNvPr id="5" name="Text 3"/>
          <p:cNvSpPr/>
          <p:nvPr/>
        </p:nvSpPr>
        <p:spPr>
          <a:xfrm>
            <a:off x="411480" y="3611880"/>
            <a:ext cx="11368735" cy="457200"/>
          </a:xfrm>
          <a:prstGeom prst="rect">
            <a:avLst/>
          </a:prstGeom>
          <a:noFill/>
          <a:ln/>
        </p:spPr>
        <p:txBody>
          <a:bodyPr wrap="square" rtlCol="0" anchor="ctr"/>
          <a:lstStyle/>
          <a:p>
            <a:pPr indent="0" marL="0">
              <a:buNone/>
            </a:pPr>
            <a:r>
              <a:rPr lang="en-US" sz="1500" dirty="0">
                <a:solidFill>
                  <a:srgbClr val="FFFFFF"/>
                </a:solidFill>
                <a:latin typeface="Yu Gothic" pitchFamily="34" charset="0"/>
                <a:ea typeface="Yu Gothic" pitchFamily="34" charset="-122"/>
                <a:cs typeface="Yu Gothic" pitchFamily="34" charset="-120"/>
              </a:rPr>
              <a:t>サンプル暗号資産交換株式会社／第3期（2026年3月期）</a:t>
            </a:r>
            <a:endParaRPr lang="en-US" sz="1500" dirty="0"/>
          </a:p>
        </p:txBody>
      </p:sp>
      <p:sp>
        <p:nvSpPr>
          <p:cNvPr id="6" name="Text 4"/>
          <p:cNvSpPr/>
          <p:nvPr/>
        </p:nvSpPr>
        <p:spPr>
          <a:xfrm>
            <a:off x="411480" y="4114800"/>
            <a:ext cx="11368735" cy="548640"/>
          </a:xfrm>
          <a:prstGeom prst="rect">
            <a:avLst/>
          </a:prstGeom>
          <a:noFill/>
          <a:ln/>
        </p:spPr>
        <p:txBody>
          <a:bodyPr wrap="square" rtlCol="0" anchor="ctr"/>
          <a:lstStyle/>
          <a:p>
            <a:pPr indent="0" marL="0">
              <a:buNone/>
            </a:pPr>
            <a:r>
              <a:rPr lang="en-US" sz="1100" dirty="0">
                <a:solidFill>
                  <a:srgbClr val="D5DAE2"/>
                </a:solidFill>
                <a:latin typeface="Yu Gothic" pitchFamily="34" charset="0"/>
                <a:ea typeface="Yu Gothic" pitchFamily="34" charset="-122"/>
                <a:cs typeface="Yu Gothic" pitchFamily="34" charset="-120"/>
              </a:rPr>
              <a:t>収録サブプロセス：取引モニタリング（閾値・異常検知シナリオ）／制裁リスト・ウォレットスクリーニング・チェーン分析／疑わしい取引の届出(SAR)・当局報告と記録保存・母集団網羅性</a:t>
            </a:r>
            <a:endParaRPr lang="en-US" sz="1100" dirty="0"/>
          </a:p>
        </p:txBody>
      </p:sp>
      <p:sp>
        <p:nvSpPr>
          <p:cNvPr id="7" name="Text 5"/>
          <p:cNvSpPr/>
          <p:nvPr/>
        </p:nvSpPr>
        <p:spPr>
          <a:xfrm>
            <a:off x="411480" y="5852160"/>
            <a:ext cx="11368735" cy="731520"/>
          </a:xfrm>
          <a:prstGeom prst="rect">
            <a:avLst/>
          </a:prstGeom>
          <a:noFill/>
          <a:ln/>
        </p:spPr>
        <p:txBody>
          <a:bodyPr wrap="square" rtlCol="0" anchor="b"/>
          <a:lstStyle/>
          <a:p>
            <a:pPr indent="0" marL="0">
              <a:buNone/>
            </a:pPr>
            <a:r>
              <a:rPr lang="en-US" sz="950" dirty="0">
                <a:solidFill>
                  <a:srgbClr val="D5DAE2"/>
                </a:solidFill>
                <a:latin typeface="Yu Gothic" pitchFamily="34" charset="0"/>
                <a:ea typeface="Yu Gothic" pitchFamily="34" charset="-122"/>
                <a:cs typeface="Yu Gothic" pitchFamily="34" charset="-120"/>
              </a:rPr>
              <a:t>本図はAIが生成したドラフトであり、公認会計士のレビューを前提とする。会社・数値はすべて架空であり、実在の企業・個人とは一切関係がない。統制番号は同じ題材のRCM・業務記述書と対応する。</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取引モニタリング（閾値・異常検知シナリオ）（1/2）</a:t>
            </a:r>
            <a:endParaRPr lang="en-US" sz="1700" dirty="0"/>
          </a:p>
        </p:txBody>
      </p:sp>
      <p:sp>
        <p:nvSpPr>
          <p:cNvPr id="4" name="Shape 2"/>
          <p:cNvSpPr/>
          <p:nvPr/>
        </p:nvSpPr>
        <p:spPr>
          <a:xfrm>
            <a:off x="2529688" y="868680"/>
            <a:ext cx="2377440" cy="384048"/>
          </a:xfrm>
          <a:prstGeom prst="rect">
            <a:avLst/>
          </a:prstGeom>
          <a:solidFill>
            <a:srgbClr val="F3F4F6"/>
          </a:solidFill>
          <a:ln w="6350">
            <a:solidFill>
              <a:srgbClr val="D5DAE2"/>
            </a:solidFill>
            <a:prstDash val="solid"/>
          </a:ln>
        </p:spPr>
      </p:sp>
      <p:sp>
        <p:nvSpPr>
          <p:cNvPr id="5" name="Text 3"/>
          <p:cNvSpPr/>
          <p:nvPr/>
        </p:nvSpPr>
        <p:spPr>
          <a:xfrm>
            <a:off x="255712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6" name="Shape 4"/>
          <p:cNvSpPr/>
          <p:nvPr/>
        </p:nvSpPr>
        <p:spPr>
          <a:xfrm>
            <a:off x="2529688" y="1252728"/>
            <a:ext cx="0" cy="4892040"/>
          </a:xfrm>
          <a:prstGeom prst="line">
            <a:avLst/>
          </a:prstGeom>
          <a:noFill/>
          <a:ln w="6350">
            <a:solidFill>
              <a:srgbClr val="D5DAE2"/>
            </a:solidFill>
            <a:prstDash val="dash"/>
          </a:ln>
        </p:spPr>
      </p:sp>
      <p:sp>
        <p:nvSpPr>
          <p:cNvPr id="7" name="Shape 5"/>
          <p:cNvSpPr/>
          <p:nvPr/>
        </p:nvSpPr>
        <p:spPr>
          <a:xfrm>
            <a:off x="4907128" y="868680"/>
            <a:ext cx="2377440" cy="384048"/>
          </a:xfrm>
          <a:prstGeom prst="rect">
            <a:avLst/>
          </a:prstGeom>
          <a:solidFill>
            <a:srgbClr val="F3F4F6"/>
          </a:solidFill>
          <a:ln w="6350">
            <a:solidFill>
              <a:srgbClr val="D5DAE2"/>
            </a:solidFill>
            <a:prstDash val="solid"/>
          </a:ln>
        </p:spPr>
      </p:sp>
      <p:sp>
        <p:nvSpPr>
          <p:cNvPr id="8" name="Text 6"/>
          <p:cNvSpPr/>
          <p:nvPr/>
        </p:nvSpPr>
        <p:spPr>
          <a:xfrm>
            <a:off x="493456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モニタリング担当</a:t>
            </a:r>
            <a:endParaRPr lang="en-US" sz="850" dirty="0"/>
          </a:p>
        </p:txBody>
      </p:sp>
      <p:sp>
        <p:nvSpPr>
          <p:cNvPr id="9" name="Shape 7"/>
          <p:cNvSpPr/>
          <p:nvPr/>
        </p:nvSpPr>
        <p:spPr>
          <a:xfrm>
            <a:off x="4907128" y="1252728"/>
            <a:ext cx="0" cy="4892040"/>
          </a:xfrm>
          <a:prstGeom prst="line">
            <a:avLst/>
          </a:prstGeom>
          <a:noFill/>
          <a:ln w="6350">
            <a:solidFill>
              <a:srgbClr val="D5DAE2"/>
            </a:solidFill>
            <a:prstDash val="dash"/>
          </a:ln>
        </p:spPr>
      </p:sp>
      <p:sp>
        <p:nvSpPr>
          <p:cNvPr id="10" name="Shape 8"/>
          <p:cNvSpPr/>
          <p:nvPr/>
        </p:nvSpPr>
        <p:spPr>
          <a:xfrm>
            <a:off x="7284568" y="868680"/>
            <a:ext cx="2377440" cy="384048"/>
          </a:xfrm>
          <a:prstGeom prst="rect">
            <a:avLst/>
          </a:prstGeom>
          <a:solidFill>
            <a:srgbClr val="F3F4F6"/>
          </a:solidFill>
          <a:ln w="6350">
            <a:solidFill>
              <a:srgbClr val="D5DAE2"/>
            </a:solidFill>
            <a:prstDash val="solid"/>
          </a:ln>
        </p:spPr>
      </p:sp>
      <p:sp>
        <p:nvSpPr>
          <p:cNvPr id="11" name="Text 9"/>
          <p:cNvSpPr/>
          <p:nvPr/>
        </p:nvSpPr>
        <p:spPr>
          <a:xfrm>
            <a:off x="731200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マネージャー</a:t>
            </a:r>
            <a:endParaRPr lang="en-US" sz="850" dirty="0"/>
          </a:p>
        </p:txBody>
      </p:sp>
      <p:sp>
        <p:nvSpPr>
          <p:cNvPr id="12" name="Shape 10"/>
          <p:cNvSpPr/>
          <p:nvPr/>
        </p:nvSpPr>
        <p:spPr>
          <a:xfrm>
            <a:off x="7284568" y="1252728"/>
            <a:ext cx="0" cy="4892040"/>
          </a:xfrm>
          <a:prstGeom prst="line">
            <a:avLst/>
          </a:prstGeom>
          <a:noFill/>
          <a:ln w="6350">
            <a:solidFill>
              <a:srgbClr val="D5DAE2"/>
            </a:solidFill>
            <a:prstDash val="dash"/>
          </a:ln>
        </p:spPr>
      </p:sp>
      <p:sp>
        <p:nvSpPr>
          <p:cNvPr id="13" name="Shape 11"/>
          <p:cNvSpPr/>
          <p:nvPr/>
        </p:nvSpPr>
        <p:spPr>
          <a:xfrm>
            <a:off x="9662008" y="1252728"/>
            <a:ext cx="0" cy="4892040"/>
          </a:xfrm>
          <a:prstGeom prst="line">
            <a:avLst/>
          </a:prstGeom>
          <a:noFill/>
          <a:ln w="6350">
            <a:solidFill>
              <a:srgbClr val="D5DAE2"/>
            </a:solidFill>
            <a:prstDash val="dash"/>
          </a:ln>
        </p:spPr>
      </p:sp>
      <p:sp>
        <p:nvSpPr>
          <p:cNvPr id="14" name="Shape 12"/>
          <p:cNvSpPr/>
          <p:nvPr/>
        </p:nvSpPr>
        <p:spPr>
          <a:xfrm>
            <a:off x="2804008" y="1371600"/>
            <a:ext cx="1828800" cy="402336"/>
          </a:xfrm>
          <a:prstGeom prst="roundRect">
            <a:avLst/>
          </a:prstGeom>
          <a:solidFill>
            <a:srgbClr val="D5E8D4"/>
          </a:solidFill>
          <a:ln w="9525">
            <a:solidFill>
              <a:srgbClr val="5A8A55"/>
            </a:solidFill>
            <a:prstDash val="solid"/>
          </a:ln>
        </p:spPr>
      </p:sp>
      <p:sp>
        <p:nvSpPr>
          <p:cNvPr id="15" name="Text 13"/>
          <p:cNvSpPr/>
          <p:nvPr/>
        </p:nvSpPr>
        <p:spPr>
          <a:xfrm>
            <a:off x="284058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 取引発生・連携</a:t>
            </a:r>
            <a:endParaRPr lang="en-US" sz="750" dirty="0"/>
          </a:p>
        </p:txBody>
      </p:sp>
      <p:sp>
        <p:nvSpPr>
          <p:cNvPr id="16" name="Shape 14"/>
          <p:cNvSpPr/>
          <p:nvPr/>
        </p:nvSpPr>
        <p:spPr>
          <a:xfrm>
            <a:off x="5181448" y="1901952"/>
            <a:ext cx="1828800" cy="402336"/>
          </a:xfrm>
          <a:prstGeom prst="rect">
            <a:avLst/>
          </a:prstGeom>
          <a:solidFill>
            <a:srgbClr val="FFF6E5"/>
          </a:solidFill>
          <a:ln w="19050">
            <a:solidFill>
              <a:srgbClr val="B85C00"/>
            </a:solidFill>
            <a:prstDash val="solid"/>
          </a:ln>
        </p:spPr>
      </p:sp>
      <p:sp>
        <p:nvSpPr>
          <p:cNvPr id="17" name="Text 15"/>
          <p:cNvSpPr/>
          <p:nvPr/>
        </p:nvSpPr>
        <p:spPr>
          <a:xfrm>
            <a:off x="521802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 母集団網羅性照合</a:t>
            </a:r>
            <a:endParaRPr lang="en-US" sz="750" dirty="0"/>
          </a:p>
        </p:txBody>
      </p:sp>
      <p:sp>
        <p:nvSpPr>
          <p:cNvPr id="18" name="Text 16"/>
          <p:cNvSpPr/>
          <p:nvPr/>
        </p:nvSpPr>
        <p:spPr>
          <a:xfrm>
            <a:off x="4815688" y="1901952"/>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C2</a:t>
            </a:r>
            <a:endParaRPr lang="en-US" sz="750" dirty="0"/>
          </a:p>
        </p:txBody>
      </p:sp>
      <p:sp>
        <p:nvSpPr>
          <p:cNvPr id="19" name="Shape 17"/>
          <p:cNvSpPr/>
          <p:nvPr/>
        </p:nvSpPr>
        <p:spPr>
          <a:xfrm>
            <a:off x="5181448" y="2432304"/>
            <a:ext cx="1828800" cy="402336"/>
          </a:xfrm>
          <a:prstGeom prst="diamond">
            <a:avLst/>
          </a:prstGeom>
          <a:solidFill>
            <a:srgbClr val="FFFFFF"/>
          </a:solidFill>
          <a:ln w="9525">
            <a:solidFill>
              <a:srgbClr val="24406B"/>
            </a:solidFill>
            <a:prstDash val="solid"/>
          </a:ln>
        </p:spPr>
      </p:sp>
      <p:sp>
        <p:nvSpPr>
          <p:cNvPr id="20" name="Text 18"/>
          <p:cNvSpPr/>
          <p:nvPr/>
        </p:nvSpPr>
        <p:spPr>
          <a:xfrm>
            <a:off x="521802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3. 母集団差異有無</a:t>
            </a:r>
            <a:endParaRPr lang="en-US" sz="750" dirty="0"/>
          </a:p>
        </p:txBody>
      </p:sp>
      <p:sp>
        <p:nvSpPr>
          <p:cNvPr id="21" name="Shape 19"/>
          <p:cNvSpPr/>
          <p:nvPr/>
        </p:nvSpPr>
        <p:spPr>
          <a:xfrm>
            <a:off x="5181448" y="2962656"/>
            <a:ext cx="1828800" cy="402336"/>
          </a:xfrm>
          <a:prstGeom prst="rect">
            <a:avLst/>
          </a:prstGeom>
          <a:solidFill>
            <a:srgbClr val="FFF6E5"/>
          </a:solidFill>
          <a:ln w="19050">
            <a:solidFill>
              <a:srgbClr val="B85C00"/>
            </a:solidFill>
            <a:prstDash val="solid"/>
          </a:ln>
        </p:spPr>
      </p:sp>
      <p:sp>
        <p:nvSpPr>
          <p:cNvPr id="22" name="Text 20"/>
          <p:cNvSpPr/>
          <p:nvPr/>
        </p:nvSpPr>
        <p:spPr>
          <a:xfrm>
            <a:off x="5218024" y="296265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101. 取込差異調査・再取込(例外)</a:t>
            </a:r>
            <a:endParaRPr lang="en-US" sz="750" dirty="0"/>
          </a:p>
        </p:txBody>
      </p:sp>
      <p:sp>
        <p:nvSpPr>
          <p:cNvPr id="23" name="Text 21"/>
          <p:cNvSpPr/>
          <p:nvPr/>
        </p:nvSpPr>
        <p:spPr>
          <a:xfrm>
            <a:off x="4815688" y="2962656"/>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C2</a:t>
            </a:r>
            <a:endParaRPr lang="en-US" sz="750" dirty="0"/>
          </a:p>
        </p:txBody>
      </p:sp>
      <p:sp>
        <p:nvSpPr>
          <p:cNvPr id="24" name="Shape 22"/>
          <p:cNvSpPr/>
          <p:nvPr/>
        </p:nvSpPr>
        <p:spPr>
          <a:xfrm>
            <a:off x="2804008" y="3493008"/>
            <a:ext cx="1828800" cy="402336"/>
          </a:xfrm>
          <a:prstGeom prst="rect">
            <a:avLst/>
          </a:prstGeom>
          <a:solidFill>
            <a:srgbClr val="FFF6E5"/>
          </a:solidFill>
          <a:ln w="19050">
            <a:solidFill>
              <a:srgbClr val="B85C00"/>
            </a:solidFill>
            <a:prstDash val="solid"/>
          </a:ln>
        </p:spPr>
      </p:sp>
      <p:sp>
        <p:nvSpPr>
          <p:cNvPr id="25" name="Text 23"/>
          <p:cNvSpPr/>
          <p:nvPr/>
        </p:nvSpPr>
        <p:spPr>
          <a:xfrm>
            <a:off x="2840584" y="3493008"/>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 シナリオ自動照合・アラート生成</a:t>
            </a:r>
            <a:endParaRPr lang="en-US" sz="750" dirty="0"/>
          </a:p>
        </p:txBody>
      </p:sp>
      <p:sp>
        <p:nvSpPr>
          <p:cNvPr id="26" name="Text 24"/>
          <p:cNvSpPr/>
          <p:nvPr/>
        </p:nvSpPr>
        <p:spPr>
          <a:xfrm>
            <a:off x="2438248" y="3493008"/>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27" name="Shape 25"/>
          <p:cNvSpPr/>
          <p:nvPr/>
        </p:nvSpPr>
        <p:spPr>
          <a:xfrm>
            <a:off x="2804008" y="4023360"/>
            <a:ext cx="1828800" cy="402336"/>
          </a:xfrm>
          <a:prstGeom prst="diamond">
            <a:avLst/>
          </a:prstGeom>
          <a:solidFill>
            <a:srgbClr val="FFFFFF"/>
          </a:solidFill>
          <a:ln w="9525">
            <a:solidFill>
              <a:srgbClr val="24406B"/>
            </a:solidFill>
            <a:prstDash val="solid"/>
          </a:ln>
        </p:spPr>
      </p:sp>
      <p:sp>
        <p:nvSpPr>
          <p:cNvPr id="28" name="Text 26"/>
          <p:cNvSpPr/>
          <p:nvPr/>
        </p:nvSpPr>
        <p:spPr>
          <a:xfrm>
            <a:off x="2840584" y="402336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5. アラート該当判定</a:t>
            </a:r>
            <a:endParaRPr lang="en-US" sz="750" dirty="0"/>
          </a:p>
        </p:txBody>
      </p:sp>
      <p:sp>
        <p:nvSpPr>
          <p:cNvPr id="29" name="Shape 27"/>
          <p:cNvSpPr/>
          <p:nvPr/>
        </p:nvSpPr>
        <p:spPr>
          <a:xfrm>
            <a:off x="5181448" y="4553712"/>
            <a:ext cx="1828800" cy="402336"/>
          </a:xfrm>
          <a:prstGeom prst="rect">
            <a:avLst/>
          </a:prstGeom>
          <a:solidFill>
            <a:srgbClr val="FFF6E5"/>
          </a:solidFill>
          <a:ln w="19050">
            <a:solidFill>
              <a:srgbClr val="B85C00"/>
            </a:solidFill>
            <a:prstDash val="solid"/>
          </a:ln>
        </p:spPr>
      </p:sp>
      <p:sp>
        <p:nvSpPr>
          <p:cNvPr id="30" name="Text 28"/>
          <p:cNvSpPr/>
          <p:nvPr/>
        </p:nvSpPr>
        <p:spPr>
          <a:xfrm>
            <a:off x="5218024" y="455371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6. アラート調査(会計取込ホールド)</a:t>
            </a:r>
            <a:endParaRPr lang="en-US" sz="750" dirty="0"/>
          </a:p>
        </p:txBody>
      </p:sp>
      <p:sp>
        <p:nvSpPr>
          <p:cNvPr id="31" name="Text 29"/>
          <p:cNvSpPr/>
          <p:nvPr/>
        </p:nvSpPr>
        <p:spPr>
          <a:xfrm>
            <a:off x="4815688" y="4553712"/>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32" name="Shape 30"/>
          <p:cNvSpPr/>
          <p:nvPr/>
        </p:nvSpPr>
        <p:spPr>
          <a:xfrm>
            <a:off x="7558888" y="5084064"/>
            <a:ext cx="1828800" cy="402336"/>
          </a:xfrm>
          <a:prstGeom prst="rect">
            <a:avLst/>
          </a:prstGeom>
          <a:solidFill>
            <a:srgbClr val="FFF6E5"/>
          </a:solidFill>
          <a:ln w="19050">
            <a:solidFill>
              <a:srgbClr val="B85C00"/>
            </a:solidFill>
            <a:prstDash val="solid"/>
          </a:ln>
        </p:spPr>
      </p:sp>
      <p:sp>
        <p:nvSpPr>
          <p:cNvPr id="33" name="Text 31"/>
          <p:cNvSpPr/>
          <p:nvPr/>
        </p:nvSpPr>
        <p:spPr>
          <a:xfrm>
            <a:off x="7595464" y="508406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7. 判定レビュー・クローズ承認</a:t>
            </a:r>
            <a:endParaRPr lang="en-US" sz="750" dirty="0"/>
          </a:p>
        </p:txBody>
      </p:sp>
      <p:sp>
        <p:nvSpPr>
          <p:cNvPr id="34" name="Text 32"/>
          <p:cNvSpPr/>
          <p:nvPr/>
        </p:nvSpPr>
        <p:spPr>
          <a:xfrm>
            <a:off x="7193128" y="5084064"/>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C3</a:t>
            </a:r>
            <a:endParaRPr lang="en-US" sz="750" dirty="0"/>
          </a:p>
        </p:txBody>
      </p:sp>
      <p:sp>
        <p:nvSpPr>
          <p:cNvPr id="35" name="Shape 33"/>
          <p:cNvSpPr/>
          <p:nvPr/>
        </p:nvSpPr>
        <p:spPr>
          <a:xfrm>
            <a:off x="5181448" y="5614416"/>
            <a:ext cx="1828800" cy="402336"/>
          </a:xfrm>
          <a:prstGeom prst="rect">
            <a:avLst/>
          </a:prstGeom>
          <a:solidFill>
            <a:srgbClr val="FFF6E5"/>
          </a:solidFill>
          <a:ln w="19050">
            <a:solidFill>
              <a:srgbClr val="B85C00"/>
            </a:solidFill>
            <a:prstDash val="solid"/>
          </a:ln>
        </p:spPr>
      </p:sp>
      <p:sp>
        <p:nvSpPr>
          <p:cNvPr id="36" name="Text 34"/>
          <p:cNvSpPr/>
          <p:nvPr/>
        </p:nvSpPr>
        <p:spPr>
          <a:xfrm>
            <a:off x="5218024" y="561441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103. 再調査(差戻し・例外)</a:t>
            </a:r>
            <a:endParaRPr lang="en-US" sz="750" dirty="0"/>
          </a:p>
        </p:txBody>
      </p:sp>
      <p:sp>
        <p:nvSpPr>
          <p:cNvPr id="37" name="Text 35"/>
          <p:cNvSpPr/>
          <p:nvPr/>
        </p:nvSpPr>
        <p:spPr>
          <a:xfrm>
            <a:off x="4815688" y="5614416"/>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C3</a:t>
            </a:r>
            <a:endParaRPr lang="en-US" sz="750" dirty="0"/>
          </a:p>
        </p:txBody>
      </p:sp>
      <p:sp>
        <p:nvSpPr>
          <p:cNvPr id="38" name="Shape 36"/>
          <p:cNvSpPr/>
          <p:nvPr/>
        </p:nvSpPr>
        <p:spPr>
          <a:xfrm>
            <a:off x="3718408" y="1773936"/>
            <a:ext cx="0" cy="64008"/>
          </a:xfrm>
          <a:prstGeom prst="line">
            <a:avLst/>
          </a:prstGeom>
          <a:noFill/>
          <a:ln w="9525">
            <a:solidFill>
              <a:srgbClr val="666666"/>
            </a:solidFill>
            <a:prstDash val="solid"/>
          </a:ln>
        </p:spPr>
      </p:sp>
      <p:sp>
        <p:nvSpPr>
          <p:cNvPr id="39" name="Shape 37"/>
          <p:cNvSpPr/>
          <p:nvPr/>
        </p:nvSpPr>
        <p:spPr>
          <a:xfrm>
            <a:off x="3718408" y="1837944"/>
            <a:ext cx="2377440" cy="0"/>
          </a:xfrm>
          <a:prstGeom prst="line">
            <a:avLst/>
          </a:prstGeom>
          <a:noFill/>
          <a:ln w="9525">
            <a:solidFill>
              <a:srgbClr val="666666"/>
            </a:solidFill>
            <a:prstDash val="solid"/>
          </a:ln>
        </p:spPr>
      </p:sp>
      <p:sp>
        <p:nvSpPr>
          <p:cNvPr id="40" name="Shape 38"/>
          <p:cNvSpPr/>
          <p:nvPr/>
        </p:nvSpPr>
        <p:spPr>
          <a:xfrm>
            <a:off x="6095848" y="1837944"/>
            <a:ext cx="0" cy="64008"/>
          </a:xfrm>
          <a:prstGeom prst="line">
            <a:avLst/>
          </a:prstGeom>
          <a:noFill/>
          <a:ln w="9525">
            <a:solidFill>
              <a:srgbClr val="666666"/>
            </a:solidFill>
            <a:prstDash val="solid"/>
            <a:tailEnd type="triangle"/>
          </a:ln>
        </p:spPr>
      </p:sp>
      <p:sp>
        <p:nvSpPr>
          <p:cNvPr id="41" name="Shape 39"/>
          <p:cNvSpPr/>
          <p:nvPr/>
        </p:nvSpPr>
        <p:spPr>
          <a:xfrm>
            <a:off x="6095848" y="2304288"/>
            <a:ext cx="0" cy="128016"/>
          </a:xfrm>
          <a:prstGeom prst="line">
            <a:avLst/>
          </a:prstGeom>
          <a:noFill/>
          <a:ln w="9525">
            <a:solidFill>
              <a:srgbClr val="666666"/>
            </a:solidFill>
            <a:prstDash val="solid"/>
            <a:tailEnd type="triangle"/>
          </a:ln>
        </p:spPr>
      </p:sp>
      <p:sp>
        <p:nvSpPr>
          <p:cNvPr id="42" name="Shape 40"/>
          <p:cNvSpPr/>
          <p:nvPr/>
        </p:nvSpPr>
        <p:spPr>
          <a:xfrm>
            <a:off x="6095848" y="2834640"/>
            <a:ext cx="0" cy="128016"/>
          </a:xfrm>
          <a:prstGeom prst="line">
            <a:avLst/>
          </a:prstGeom>
          <a:noFill/>
          <a:ln w="9525">
            <a:solidFill>
              <a:srgbClr val="999999"/>
            </a:solidFill>
            <a:prstDash val="dash"/>
            <a:tailEnd type="triangle"/>
          </a:ln>
        </p:spPr>
      </p:sp>
      <p:sp>
        <p:nvSpPr>
          <p:cNvPr id="43" name="Shape 41"/>
          <p:cNvSpPr/>
          <p:nvPr/>
        </p:nvSpPr>
        <p:spPr>
          <a:xfrm>
            <a:off x="6095848" y="2834640"/>
            <a:ext cx="0" cy="329184"/>
          </a:xfrm>
          <a:prstGeom prst="line">
            <a:avLst/>
          </a:prstGeom>
          <a:noFill/>
          <a:ln w="9525">
            <a:solidFill>
              <a:srgbClr val="666666"/>
            </a:solidFill>
            <a:prstDash val="solid"/>
          </a:ln>
        </p:spPr>
      </p:sp>
      <p:sp>
        <p:nvSpPr>
          <p:cNvPr id="44" name="Shape 42"/>
          <p:cNvSpPr/>
          <p:nvPr/>
        </p:nvSpPr>
        <p:spPr>
          <a:xfrm>
            <a:off x="3718408" y="3163824"/>
            <a:ext cx="2377440" cy="0"/>
          </a:xfrm>
          <a:prstGeom prst="line">
            <a:avLst/>
          </a:prstGeom>
          <a:noFill/>
          <a:ln w="9525">
            <a:solidFill>
              <a:srgbClr val="666666"/>
            </a:solidFill>
            <a:prstDash val="solid"/>
          </a:ln>
        </p:spPr>
      </p:sp>
      <p:sp>
        <p:nvSpPr>
          <p:cNvPr id="45" name="Shape 43"/>
          <p:cNvSpPr/>
          <p:nvPr/>
        </p:nvSpPr>
        <p:spPr>
          <a:xfrm>
            <a:off x="3718408" y="3163824"/>
            <a:ext cx="0" cy="329184"/>
          </a:xfrm>
          <a:prstGeom prst="line">
            <a:avLst/>
          </a:prstGeom>
          <a:noFill/>
          <a:ln w="9525">
            <a:solidFill>
              <a:srgbClr val="666666"/>
            </a:solidFill>
            <a:prstDash val="solid"/>
            <a:tailEnd type="triangle"/>
          </a:ln>
        </p:spPr>
      </p:sp>
      <p:sp>
        <p:nvSpPr>
          <p:cNvPr id="46" name="Text 44"/>
          <p:cNvSpPr/>
          <p:nvPr/>
        </p:nvSpPr>
        <p:spPr>
          <a:xfrm>
            <a:off x="5309464" y="2843784"/>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差異なし</a:t>
            </a:r>
            <a:endParaRPr lang="en-US" sz="650" dirty="0"/>
          </a:p>
        </p:txBody>
      </p:sp>
      <p:sp>
        <p:nvSpPr>
          <p:cNvPr id="47" name="Shape 45"/>
          <p:cNvSpPr/>
          <p:nvPr/>
        </p:nvSpPr>
        <p:spPr>
          <a:xfrm>
            <a:off x="6095848" y="3364992"/>
            <a:ext cx="0" cy="64008"/>
          </a:xfrm>
          <a:prstGeom prst="line">
            <a:avLst/>
          </a:prstGeom>
          <a:noFill/>
          <a:ln w="9525">
            <a:solidFill>
              <a:srgbClr val="999999"/>
            </a:solidFill>
            <a:prstDash val="dash"/>
          </a:ln>
        </p:spPr>
      </p:sp>
      <p:sp>
        <p:nvSpPr>
          <p:cNvPr id="48" name="Shape 46"/>
          <p:cNvSpPr/>
          <p:nvPr/>
        </p:nvSpPr>
        <p:spPr>
          <a:xfrm>
            <a:off x="3718408" y="3429000"/>
            <a:ext cx="2377440" cy="0"/>
          </a:xfrm>
          <a:prstGeom prst="line">
            <a:avLst/>
          </a:prstGeom>
          <a:noFill/>
          <a:ln w="9525">
            <a:solidFill>
              <a:srgbClr val="999999"/>
            </a:solidFill>
            <a:prstDash val="dash"/>
          </a:ln>
        </p:spPr>
      </p:sp>
      <p:sp>
        <p:nvSpPr>
          <p:cNvPr id="49" name="Shape 47"/>
          <p:cNvSpPr/>
          <p:nvPr/>
        </p:nvSpPr>
        <p:spPr>
          <a:xfrm>
            <a:off x="3718408" y="3429000"/>
            <a:ext cx="0" cy="64008"/>
          </a:xfrm>
          <a:prstGeom prst="line">
            <a:avLst/>
          </a:prstGeom>
          <a:noFill/>
          <a:ln w="9525">
            <a:solidFill>
              <a:srgbClr val="999999"/>
            </a:solidFill>
            <a:prstDash val="dash"/>
            <a:tailEnd type="triangle"/>
          </a:ln>
        </p:spPr>
      </p:sp>
      <p:sp>
        <p:nvSpPr>
          <p:cNvPr id="50" name="Text 48"/>
          <p:cNvSpPr/>
          <p:nvPr/>
        </p:nvSpPr>
        <p:spPr>
          <a:xfrm>
            <a:off x="5309464" y="3374136"/>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再取込完了</a:t>
            </a:r>
            <a:endParaRPr lang="en-US" sz="650" dirty="0"/>
          </a:p>
        </p:txBody>
      </p:sp>
      <p:sp>
        <p:nvSpPr>
          <p:cNvPr id="51" name="Shape 49"/>
          <p:cNvSpPr/>
          <p:nvPr/>
        </p:nvSpPr>
        <p:spPr>
          <a:xfrm>
            <a:off x="3718408" y="3895344"/>
            <a:ext cx="0" cy="128016"/>
          </a:xfrm>
          <a:prstGeom prst="line">
            <a:avLst/>
          </a:prstGeom>
          <a:noFill/>
          <a:ln w="9525">
            <a:solidFill>
              <a:srgbClr val="666666"/>
            </a:solidFill>
            <a:prstDash val="solid"/>
            <a:tailEnd type="triangle"/>
          </a:ln>
        </p:spPr>
      </p:sp>
      <p:sp>
        <p:nvSpPr>
          <p:cNvPr id="52" name="Shape 50"/>
          <p:cNvSpPr/>
          <p:nvPr/>
        </p:nvSpPr>
        <p:spPr>
          <a:xfrm>
            <a:off x="3718408" y="4425696"/>
            <a:ext cx="0" cy="64008"/>
          </a:xfrm>
          <a:prstGeom prst="line">
            <a:avLst/>
          </a:prstGeom>
          <a:noFill/>
          <a:ln w="9525">
            <a:solidFill>
              <a:srgbClr val="666666"/>
            </a:solidFill>
            <a:prstDash val="solid"/>
          </a:ln>
        </p:spPr>
      </p:sp>
      <p:sp>
        <p:nvSpPr>
          <p:cNvPr id="53" name="Shape 51"/>
          <p:cNvSpPr/>
          <p:nvPr/>
        </p:nvSpPr>
        <p:spPr>
          <a:xfrm>
            <a:off x="3718408" y="4489704"/>
            <a:ext cx="2377440" cy="0"/>
          </a:xfrm>
          <a:prstGeom prst="line">
            <a:avLst/>
          </a:prstGeom>
          <a:noFill/>
          <a:ln w="9525">
            <a:solidFill>
              <a:srgbClr val="666666"/>
            </a:solidFill>
            <a:prstDash val="solid"/>
          </a:ln>
        </p:spPr>
      </p:sp>
      <p:sp>
        <p:nvSpPr>
          <p:cNvPr id="54" name="Shape 52"/>
          <p:cNvSpPr/>
          <p:nvPr/>
        </p:nvSpPr>
        <p:spPr>
          <a:xfrm>
            <a:off x="6095848" y="4489704"/>
            <a:ext cx="0" cy="64008"/>
          </a:xfrm>
          <a:prstGeom prst="line">
            <a:avLst/>
          </a:prstGeom>
          <a:noFill/>
          <a:ln w="9525">
            <a:solidFill>
              <a:srgbClr val="666666"/>
            </a:solidFill>
            <a:prstDash val="solid"/>
            <a:tailEnd type="triangle"/>
          </a:ln>
        </p:spPr>
      </p:sp>
      <p:sp>
        <p:nvSpPr>
          <p:cNvPr id="55" name="Text 53"/>
          <p:cNvSpPr/>
          <p:nvPr/>
        </p:nvSpPr>
        <p:spPr>
          <a:xfrm>
            <a:off x="3773272" y="4434840"/>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アラートあり</a:t>
            </a:r>
            <a:endParaRPr lang="en-US" sz="650" dirty="0"/>
          </a:p>
        </p:txBody>
      </p:sp>
      <p:sp>
        <p:nvSpPr>
          <p:cNvPr id="56" name="Text 54"/>
          <p:cNvSpPr/>
          <p:nvPr/>
        </p:nvSpPr>
        <p:spPr>
          <a:xfrm>
            <a:off x="2986888" y="4434840"/>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9（該当なし）</a:t>
            </a:r>
            <a:endParaRPr lang="en-US" sz="650" dirty="0"/>
          </a:p>
        </p:txBody>
      </p:sp>
      <p:sp>
        <p:nvSpPr>
          <p:cNvPr id="57" name="Shape 55"/>
          <p:cNvSpPr/>
          <p:nvPr/>
        </p:nvSpPr>
        <p:spPr>
          <a:xfrm>
            <a:off x="6095848" y="4956048"/>
            <a:ext cx="0" cy="64008"/>
          </a:xfrm>
          <a:prstGeom prst="line">
            <a:avLst/>
          </a:prstGeom>
          <a:noFill/>
          <a:ln w="9525">
            <a:solidFill>
              <a:srgbClr val="666666"/>
            </a:solidFill>
            <a:prstDash val="solid"/>
          </a:ln>
        </p:spPr>
      </p:sp>
      <p:sp>
        <p:nvSpPr>
          <p:cNvPr id="58" name="Shape 56"/>
          <p:cNvSpPr/>
          <p:nvPr/>
        </p:nvSpPr>
        <p:spPr>
          <a:xfrm>
            <a:off x="6095848" y="5020056"/>
            <a:ext cx="2377440" cy="0"/>
          </a:xfrm>
          <a:prstGeom prst="line">
            <a:avLst/>
          </a:prstGeom>
          <a:noFill/>
          <a:ln w="9525">
            <a:solidFill>
              <a:srgbClr val="666666"/>
            </a:solidFill>
            <a:prstDash val="solid"/>
          </a:ln>
        </p:spPr>
      </p:sp>
      <p:sp>
        <p:nvSpPr>
          <p:cNvPr id="59" name="Shape 57"/>
          <p:cNvSpPr/>
          <p:nvPr/>
        </p:nvSpPr>
        <p:spPr>
          <a:xfrm>
            <a:off x="8473288" y="5020056"/>
            <a:ext cx="0" cy="64008"/>
          </a:xfrm>
          <a:prstGeom prst="line">
            <a:avLst/>
          </a:prstGeom>
          <a:noFill/>
          <a:ln w="9525">
            <a:solidFill>
              <a:srgbClr val="666666"/>
            </a:solidFill>
            <a:prstDash val="solid"/>
            <a:tailEnd type="triangle"/>
          </a:ln>
        </p:spPr>
      </p:sp>
      <p:sp>
        <p:nvSpPr>
          <p:cNvPr id="60" name="Text 58"/>
          <p:cNvSpPr/>
          <p:nvPr/>
        </p:nvSpPr>
        <p:spPr>
          <a:xfrm>
            <a:off x="7741768" y="5495544"/>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102（疑わしい）</a:t>
            </a:r>
            <a:endParaRPr lang="en-US" sz="650" dirty="0"/>
          </a:p>
        </p:txBody>
      </p:sp>
      <p:sp>
        <p:nvSpPr>
          <p:cNvPr id="61" name="Text 59"/>
          <p:cNvSpPr/>
          <p:nvPr/>
        </p:nvSpPr>
        <p:spPr>
          <a:xfrm>
            <a:off x="7741768" y="5650992"/>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8（問題なし(クロー…）</a:t>
            </a:r>
            <a:endParaRPr lang="en-US" sz="650" dirty="0"/>
          </a:p>
        </p:txBody>
      </p:sp>
      <p:sp>
        <p:nvSpPr>
          <p:cNvPr id="62" name="Shape 60"/>
          <p:cNvSpPr/>
          <p:nvPr/>
        </p:nvSpPr>
        <p:spPr>
          <a:xfrm>
            <a:off x="8473288" y="5486400"/>
            <a:ext cx="0" cy="64008"/>
          </a:xfrm>
          <a:prstGeom prst="line">
            <a:avLst/>
          </a:prstGeom>
          <a:noFill/>
          <a:ln w="9525">
            <a:solidFill>
              <a:srgbClr val="999999"/>
            </a:solidFill>
            <a:prstDash val="dash"/>
          </a:ln>
        </p:spPr>
      </p:sp>
      <p:sp>
        <p:nvSpPr>
          <p:cNvPr id="63" name="Shape 61"/>
          <p:cNvSpPr/>
          <p:nvPr/>
        </p:nvSpPr>
        <p:spPr>
          <a:xfrm>
            <a:off x="6095848" y="5550408"/>
            <a:ext cx="2377440" cy="0"/>
          </a:xfrm>
          <a:prstGeom prst="line">
            <a:avLst/>
          </a:prstGeom>
          <a:noFill/>
          <a:ln w="9525">
            <a:solidFill>
              <a:srgbClr val="999999"/>
            </a:solidFill>
            <a:prstDash val="dash"/>
          </a:ln>
        </p:spPr>
      </p:sp>
      <p:sp>
        <p:nvSpPr>
          <p:cNvPr id="64" name="Shape 62"/>
          <p:cNvSpPr/>
          <p:nvPr/>
        </p:nvSpPr>
        <p:spPr>
          <a:xfrm>
            <a:off x="6095848" y="5550408"/>
            <a:ext cx="0" cy="64008"/>
          </a:xfrm>
          <a:prstGeom prst="line">
            <a:avLst/>
          </a:prstGeom>
          <a:noFill/>
          <a:ln w="9525">
            <a:solidFill>
              <a:srgbClr val="999999"/>
            </a:solidFill>
            <a:prstDash val="dash"/>
            <a:tailEnd type="triangle"/>
          </a:ln>
        </p:spPr>
      </p:sp>
      <p:sp>
        <p:nvSpPr>
          <p:cNvPr id="65" name="Text 63"/>
          <p:cNvSpPr/>
          <p:nvPr/>
        </p:nvSpPr>
        <p:spPr>
          <a:xfrm>
            <a:off x="7686904" y="5495544"/>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根拠不十分(差戻し)</a:t>
            </a:r>
            <a:endParaRPr lang="en-US" sz="650" dirty="0"/>
          </a:p>
        </p:txBody>
      </p:sp>
      <p:sp>
        <p:nvSpPr>
          <p:cNvPr id="66" name="Shape 64"/>
          <p:cNvSpPr/>
          <p:nvPr/>
        </p:nvSpPr>
        <p:spPr>
          <a:xfrm>
            <a:off x="6095848" y="6016752"/>
            <a:ext cx="0" cy="54864"/>
          </a:xfrm>
          <a:prstGeom prst="line">
            <a:avLst/>
          </a:prstGeom>
          <a:noFill/>
          <a:ln w="9525">
            <a:solidFill>
              <a:srgbClr val="999999"/>
            </a:solidFill>
            <a:prstDash val="dash"/>
          </a:ln>
        </p:spPr>
      </p:sp>
      <p:sp>
        <p:nvSpPr>
          <p:cNvPr id="67" name="Shape 65"/>
          <p:cNvSpPr/>
          <p:nvPr/>
        </p:nvSpPr>
        <p:spPr>
          <a:xfrm>
            <a:off x="6095848" y="6071616"/>
            <a:ext cx="2377440" cy="0"/>
          </a:xfrm>
          <a:prstGeom prst="line">
            <a:avLst/>
          </a:prstGeom>
          <a:noFill/>
          <a:ln w="9525">
            <a:solidFill>
              <a:srgbClr val="999999"/>
            </a:solidFill>
            <a:prstDash val="dash"/>
          </a:ln>
        </p:spPr>
      </p:sp>
      <p:sp>
        <p:nvSpPr>
          <p:cNvPr id="68" name="Shape 66"/>
          <p:cNvSpPr/>
          <p:nvPr/>
        </p:nvSpPr>
        <p:spPr>
          <a:xfrm>
            <a:off x="8473288" y="6071616"/>
            <a:ext cx="0" cy="18288"/>
          </a:xfrm>
          <a:prstGeom prst="line">
            <a:avLst/>
          </a:prstGeom>
          <a:noFill/>
          <a:ln w="9525">
            <a:solidFill>
              <a:srgbClr val="999999"/>
            </a:solidFill>
            <a:prstDash val="dash"/>
            <a:tailEnd type="triangle"/>
          </a:ln>
        </p:spPr>
      </p:sp>
      <p:sp>
        <p:nvSpPr>
          <p:cNvPr id="69" name="Text 67"/>
          <p:cNvSpPr/>
          <p:nvPr/>
        </p:nvSpPr>
        <p:spPr>
          <a:xfrm>
            <a:off x="6150712" y="6025896"/>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再申請</a:t>
            </a:r>
            <a:endParaRPr lang="en-US" sz="650" dirty="0"/>
          </a:p>
        </p:txBody>
      </p:sp>
      <p:sp>
        <p:nvSpPr>
          <p:cNvPr id="70" name="Text 68"/>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取引モニタリング（閾値・異常検知シナリオ）（2/2）</a:t>
            </a:r>
            <a:endParaRPr lang="en-US" sz="1700" dirty="0"/>
          </a:p>
        </p:txBody>
      </p:sp>
      <p:sp>
        <p:nvSpPr>
          <p:cNvPr id="4" name="Shape 2"/>
          <p:cNvSpPr/>
          <p:nvPr/>
        </p:nvSpPr>
        <p:spPr>
          <a:xfrm>
            <a:off x="2529688" y="868680"/>
            <a:ext cx="2377440" cy="384048"/>
          </a:xfrm>
          <a:prstGeom prst="rect">
            <a:avLst/>
          </a:prstGeom>
          <a:solidFill>
            <a:srgbClr val="F3F4F6"/>
          </a:solidFill>
          <a:ln w="6350">
            <a:solidFill>
              <a:srgbClr val="D5DAE2"/>
            </a:solidFill>
            <a:prstDash val="solid"/>
          </a:ln>
        </p:spPr>
      </p:sp>
      <p:sp>
        <p:nvSpPr>
          <p:cNvPr id="5" name="Text 3"/>
          <p:cNvSpPr/>
          <p:nvPr/>
        </p:nvSpPr>
        <p:spPr>
          <a:xfrm>
            <a:off x="255712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a:t>
            </a:r>
            <a:endParaRPr lang="en-US" sz="850" dirty="0"/>
          </a:p>
        </p:txBody>
      </p:sp>
      <p:sp>
        <p:nvSpPr>
          <p:cNvPr id="6" name="Shape 4"/>
          <p:cNvSpPr/>
          <p:nvPr/>
        </p:nvSpPr>
        <p:spPr>
          <a:xfrm>
            <a:off x="2529688" y="1252728"/>
            <a:ext cx="0" cy="3300984"/>
          </a:xfrm>
          <a:prstGeom prst="line">
            <a:avLst/>
          </a:prstGeom>
          <a:noFill/>
          <a:ln w="6350">
            <a:solidFill>
              <a:srgbClr val="D5DAE2"/>
            </a:solidFill>
            <a:prstDash val="dash"/>
          </a:ln>
        </p:spPr>
      </p:sp>
      <p:sp>
        <p:nvSpPr>
          <p:cNvPr id="7" name="Shape 5"/>
          <p:cNvSpPr/>
          <p:nvPr/>
        </p:nvSpPr>
        <p:spPr>
          <a:xfrm>
            <a:off x="4907128" y="868680"/>
            <a:ext cx="2377440" cy="384048"/>
          </a:xfrm>
          <a:prstGeom prst="rect">
            <a:avLst/>
          </a:prstGeom>
          <a:solidFill>
            <a:srgbClr val="F3F4F6"/>
          </a:solidFill>
          <a:ln w="6350">
            <a:solidFill>
              <a:srgbClr val="D5DAE2"/>
            </a:solidFill>
            <a:prstDash val="solid"/>
          </a:ln>
        </p:spPr>
      </p:sp>
      <p:sp>
        <p:nvSpPr>
          <p:cNvPr id="8" name="Text 6"/>
          <p:cNvSpPr/>
          <p:nvPr/>
        </p:nvSpPr>
        <p:spPr>
          <a:xfrm>
            <a:off x="493456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9" name="Shape 7"/>
          <p:cNvSpPr/>
          <p:nvPr/>
        </p:nvSpPr>
        <p:spPr>
          <a:xfrm>
            <a:off x="4907128" y="1252728"/>
            <a:ext cx="0" cy="3300984"/>
          </a:xfrm>
          <a:prstGeom prst="line">
            <a:avLst/>
          </a:prstGeom>
          <a:noFill/>
          <a:ln w="6350">
            <a:solidFill>
              <a:srgbClr val="D5DAE2"/>
            </a:solidFill>
            <a:prstDash val="dash"/>
          </a:ln>
        </p:spPr>
      </p:sp>
      <p:sp>
        <p:nvSpPr>
          <p:cNvPr id="10" name="Shape 8"/>
          <p:cNvSpPr/>
          <p:nvPr/>
        </p:nvSpPr>
        <p:spPr>
          <a:xfrm>
            <a:off x="7284568" y="868680"/>
            <a:ext cx="2377440" cy="384048"/>
          </a:xfrm>
          <a:prstGeom prst="rect">
            <a:avLst/>
          </a:prstGeom>
          <a:solidFill>
            <a:srgbClr val="F3F4F6"/>
          </a:solidFill>
          <a:ln w="6350">
            <a:solidFill>
              <a:srgbClr val="D5DAE2"/>
            </a:solidFill>
            <a:prstDash val="solid"/>
          </a:ln>
        </p:spPr>
      </p:sp>
      <p:sp>
        <p:nvSpPr>
          <p:cNvPr id="11" name="Text 9"/>
          <p:cNvSpPr/>
          <p:nvPr/>
        </p:nvSpPr>
        <p:spPr>
          <a:xfrm>
            <a:off x="731200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マネージャー</a:t>
            </a:r>
            <a:endParaRPr lang="en-US" sz="850" dirty="0"/>
          </a:p>
        </p:txBody>
      </p:sp>
      <p:sp>
        <p:nvSpPr>
          <p:cNvPr id="12" name="Shape 10"/>
          <p:cNvSpPr/>
          <p:nvPr/>
        </p:nvSpPr>
        <p:spPr>
          <a:xfrm>
            <a:off x="7284568" y="1252728"/>
            <a:ext cx="0" cy="3300984"/>
          </a:xfrm>
          <a:prstGeom prst="line">
            <a:avLst/>
          </a:prstGeom>
          <a:noFill/>
          <a:ln w="6350">
            <a:solidFill>
              <a:srgbClr val="D5DAE2"/>
            </a:solidFill>
            <a:prstDash val="dash"/>
          </a:ln>
        </p:spPr>
      </p:sp>
      <p:sp>
        <p:nvSpPr>
          <p:cNvPr id="13" name="Shape 11"/>
          <p:cNvSpPr/>
          <p:nvPr/>
        </p:nvSpPr>
        <p:spPr>
          <a:xfrm>
            <a:off x="9662008" y="1252728"/>
            <a:ext cx="0" cy="3300984"/>
          </a:xfrm>
          <a:prstGeom prst="line">
            <a:avLst/>
          </a:prstGeom>
          <a:noFill/>
          <a:ln w="6350">
            <a:solidFill>
              <a:srgbClr val="D5DAE2"/>
            </a:solidFill>
            <a:prstDash val="dash"/>
          </a:ln>
        </p:spPr>
      </p:sp>
      <p:sp>
        <p:nvSpPr>
          <p:cNvPr id="14" name="Shape 12"/>
          <p:cNvSpPr/>
          <p:nvPr/>
        </p:nvSpPr>
        <p:spPr>
          <a:xfrm>
            <a:off x="2804008" y="1371600"/>
            <a:ext cx="1828800" cy="402336"/>
          </a:xfrm>
          <a:prstGeom prst="rect">
            <a:avLst/>
          </a:prstGeom>
          <a:solidFill>
            <a:srgbClr val="F5F5F5"/>
          </a:solidFill>
          <a:ln w="9525">
            <a:solidFill>
              <a:srgbClr val="999999"/>
            </a:solidFill>
            <a:prstDash val="dash"/>
          </a:ln>
        </p:spPr>
      </p:sp>
      <p:sp>
        <p:nvSpPr>
          <p:cNvPr id="15" name="Text 13"/>
          <p:cNvSpPr/>
          <p:nvPr/>
        </p:nvSpPr>
        <p:spPr>
          <a:xfrm>
            <a:off x="284058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102. SARサブプロセスへ連携</a:t>
            </a:r>
            <a:endParaRPr lang="en-US" sz="750" dirty="0"/>
          </a:p>
        </p:txBody>
      </p:sp>
      <p:sp>
        <p:nvSpPr>
          <p:cNvPr id="16" name="Shape 14"/>
          <p:cNvSpPr/>
          <p:nvPr/>
        </p:nvSpPr>
        <p:spPr>
          <a:xfrm>
            <a:off x="5181448" y="1901952"/>
            <a:ext cx="1828800" cy="402336"/>
          </a:xfrm>
          <a:prstGeom prst="rect">
            <a:avLst/>
          </a:prstGeom>
          <a:solidFill>
            <a:srgbClr val="FFFFFF"/>
          </a:solidFill>
          <a:ln w="9525">
            <a:solidFill>
              <a:srgbClr val="555555"/>
            </a:solidFill>
            <a:prstDash val="solid"/>
          </a:ln>
        </p:spPr>
      </p:sp>
      <p:sp>
        <p:nvSpPr>
          <p:cNvPr id="17" name="Text 15"/>
          <p:cNvSpPr/>
          <p:nvPr/>
        </p:nvSpPr>
        <p:spPr>
          <a:xfrm>
            <a:off x="521802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8. ホールド解除・会計取込</a:t>
            </a:r>
            <a:endParaRPr lang="en-US" sz="750" dirty="0"/>
          </a:p>
        </p:txBody>
      </p:sp>
      <p:sp>
        <p:nvSpPr>
          <p:cNvPr id="18" name="Shape 16"/>
          <p:cNvSpPr/>
          <p:nvPr/>
        </p:nvSpPr>
        <p:spPr>
          <a:xfrm>
            <a:off x="5181448" y="2432304"/>
            <a:ext cx="1828800" cy="402336"/>
          </a:xfrm>
          <a:prstGeom prst="rect">
            <a:avLst/>
          </a:prstGeom>
          <a:solidFill>
            <a:srgbClr val="FFFFFF"/>
          </a:solidFill>
          <a:ln w="9525">
            <a:solidFill>
              <a:srgbClr val="555555"/>
            </a:solidFill>
            <a:prstDash val="solid"/>
          </a:ln>
        </p:spPr>
      </p:sp>
      <p:sp>
        <p:nvSpPr>
          <p:cNvPr id="19" name="Text 17"/>
          <p:cNvSpPr/>
          <p:nvPr/>
        </p:nvSpPr>
        <p:spPr>
          <a:xfrm>
            <a:off x="521802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9. 売買・入出金仕訳生成</a:t>
            </a:r>
            <a:endParaRPr lang="en-US" sz="750" dirty="0"/>
          </a:p>
        </p:txBody>
      </p:sp>
      <p:sp>
        <p:nvSpPr>
          <p:cNvPr id="20" name="Shape 18"/>
          <p:cNvSpPr/>
          <p:nvPr/>
        </p:nvSpPr>
        <p:spPr>
          <a:xfrm>
            <a:off x="5181448" y="2962656"/>
            <a:ext cx="1828800" cy="402336"/>
          </a:xfrm>
          <a:prstGeom prst="can">
            <a:avLst/>
          </a:prstGeom>
          <a:solidFill>
            <a:srgbClr val="EAF2FB"/>
          </a:solidFill>
          <a:ln w="9525">
            <a:solidFill>
              <a:srgbClr val="24406B"/>
            </a:solidFill>
            <a:prstDash val="solid"/>
          </a:ln>
        </p:spPr>
      </p:sp>
      <p:sp>
        <p:nvSpPr>
          <p:cNvPr id="21" name="Text 19"/>
          <p:cNvSpPr/>
          <p:nvPr/>
        </p:nvSpPr>
        <p:spPr>
          <a:xfrm>
            <a:off x="5218024" y="296265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10. 総勘定元帳記帳</a:t>
            </a:r>
            <a:endParaRPr lang="en-US" sz="750" dirty="0"/>
          </a:p>
        </p:txBody>
      </p:sp>
      <p:sp>
        <p:nvSpPr>
          <p:cNvPr id="22" name="Shape 20"/>
          <p:cNvSpPr/>
          <p:nvPr/>
        </p:nvSpPr>
        <p:spPr>
          <a:xfrm>
            <a:off x="5181448" y="3493008"/>
            <a:ext cx="1828800" cy="402336"/>
          </a:xfrm>
          <a:prstGeom prst="roundRect">
            <a:avLst/>
          </a:prstGeom>
          <a:solidFill>
            <a:srgbClr val="F8CECC"/>
          </a:solidFill>
          <a:ln w="9525">
            <a:solidFill>
              <a:srgbClr val="A5504C"/>
            </a:solidFill>
            <a:prstDash val="solid"/>
          </a:ln>
        </p:spPr>
      </p:sp>
      <p:sp>
        <p:nvSpPr>
          <p:cNvPr id="23" name="Text 21"/>
          <p:cNvSpPr/>
          <p:nvPr/>
        </p:nvSpPr>
        <p:spPr>
          <a:xfrm>
            <a:off x="5218024" y="3493008"/>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11. 完了</a:t>
            </a:r>
            <a:endParaRPr lang="en-US" sz="750" dirty="0"/>
          </a:p>
        </p:txBody>
      </p:sp>
      <p:sp>
        <p:nvSpPr>
          <p:cNvPr id="24" name="Shape 22"/>
          <p:cNvSpPr/>
          <p:nvPr/>
        </p:nvSpPr>
        <p:spPr>
          <a:xfrm>
            <a:off x="7558888" y="4023360"/>
            <a:ext cx="1828800" cy="402336"/>
          </a:xfrm>
          <a:prstGeom prst="rect">
            <a:avLst/>
          </a:prstGeom>
          <a:solidFill>
            <a:srgbClr val="FFF6E5"/>
          </a:solidFill>
          <a:ln w="19050">
            <a:solidFill>
              <a:srgbClr val="B85C00"/>
            </a:solidFill>
            <a:prstDash val="solid"/>
          </a:ln>
        </p:spPr>
      </p:sp>
      <p:sp>
        <p:nvSpPr>
          <p:cNvPr id="25" name="Text 23"/>
          <p:cNvSpPr/>
          <p:nvPr/>
        </p:nvSpPr>
        <p:spPr>
          <a:xfrm>
            <a:off x="7595464" y="402336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104. 半期 シナリオ・閾値・顧客リスク格付パラメータ</a:t>
            </a:r>
            <a:endParaRPr lang="en-US" sz="750" dirty="0"/>
          </a:p>
        </p:txBody>
      </p:sp>
      <p:sp>
        <p:nvSpPr>
          <p:cNvPr id="26" name="Text 24"/>
          <p:cNvSpPr/>
          <p:nvPr/>
        </p:nvSpPr>
        <p:spPr>
          <a:xfrm>
            <a:off x="7193128" y="4023360"/>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C4</a:t>
            </a:r>
            <a:endParaRPr lang="en-US" sz="750" dirty="0"/>
          </a:p>
        </p:txBody>
      </p:sp>
      <p:sp>
        <p:nvSpPr>
          <p:cNvPr id="27" name="Text 25"/>
          <p:cNvSpPr/>
          <p:nvPr/>
        </p:nvSpPr>
        <p:spPr>
          <a:xfrm>
            <a:off x="7558888" y="4434840"/>
            <a:ext cx="1828800" cy="128016"/>
          </a:xfrm>
          <a:prstGeom prst="rect">
            <a:avLst/>
          </a:prstGeom>
          <a:noFill/>
          <a:ln/>
        </p:spPr>
        <p:txBody>
          <a:bodyPr wrap="square" rtlCol="0" anchor="ctr"/>
          <a:lstStyle/>
          <a:p>
            <a:pPr algn="ctr" indent="0" marL="0">
              <a:buNone/>
            </a:pPr>
            <a:r>
              <a:rPr lang="en-US" sz="600" i="1" dirty="0">
                <a:solidFill>
                  <a:srgbClr val="6B7280"/>
                </a:solidFill>
                <a:latin typeface="Yu Gothic" pitchFamily="34" charset="0"/>
                <a:ea typeface="Yu Gothic" pitchFamily="34" charset="-122"/>
                <a:cs typeface="Yu Gothic" pitchFamily="34" charset="-120"/>
              </a:rPr>
              <a:t>フロー外・定期実施</a:t>
            </a:r>
            <a:endParaRPr lang="en-US" sz="600" dirty="0"/>
          </a:p>
        </p:txBody>
      </p:sp>
      <p:sp>
        <p:nvSpPr>
          <p:cNvPr id="28" name="Shape 26"/>
          <p:cNvSpPr/>
          <p:nvPr/>
        </p:nvSpPr>
        <p:spPr>
          <a:xfrm>
            <a:off x="3718408" y="1773936"/>
            <a:ext cx="0" cy="64008"/>
          </a:xfrm>
          <a:prstGeom prst="line">
            <a:avLst/>
          </a:prstGeom>
          <a:noFill/>
          <a:ln w="9525">
            <a:solidFill>
              <a:srgbClr val="999999"/>
            </a:solidFill>
            <a:prstDash val="dash"/>
          </a:ln>
        </p:spPr>
      </p:sp>
      <p:sp>
        <p:nvSpPr>
          <p:cNvPr id="29" name="Shape 27"/>
          <p:cNvSpPr/>
          <p:nvPr/>
        </p:nvSpPr>
        <p:spPr>
          <a:xfrm>
            <a:off x="3718408" y="1837944"/>
            <a:ext cx="2377440" cy="0"/>
          </a:xfrm>
          <a:prstGeom prst="line">
            <a:avLst/>
          </a:prstGeom>
          <a:noFill/>
          <a:ln w="9525">
            <a:solidFill>
              <a:srgbClr val="999999"/>
            </a:solidFill>
            <a:prstDash val="dash"/>
          </a:ln>
        </p:spPr>
      </p:sp>
      <p:sp>
        <p:nvSpPr>
          <p:cNvPr id="30" name="Shape 28"/>
          <p:cNvSpPr/>
          <p:nvPr/>
        </p:nvSpPr>
        <p:spPr>
          <a:xfrm>
            <a:off x="6095848" y="1837944"/>
            <a:ext cx="0" cy="64008"/>
          </a:xfrm>
          <a:prstGeom prst="line">
            <a:avLst/>
          </a:prstGeom>
          <a:noFill/>
          <a:ln w="9525">
            <a:solidFill>
              <a:srgbClr val="999999"/>
            </a:solidFill>
            <a:prstDash val="dash"/>
            <a:tailEnd type="triangle"/>
          </a:ln>
        </p:spPr>
      </p:sp>
      <p:sp>
        <p:nvSpPr>
          <p:cNvPr id="31" name="Shape 29"/>
          <p:cNvSpPr/>
          <p:nvPr/>
        </p:nvSpPr>
        <p:spPr>
          <a:xfrm>
            <a:off x="6095848" y="2304288"/>
            <a:ext cx="0" cy="128016"/>
          </a:xfrm>
          <a:prstGeom prst="line">
            <a:avLst/>
          </a:prstGeom>
          <a:noFill/>
          <a:ln w="9525">
            <a:solidFill>
              <a:srgbClr val="666666"/>
            </a:solidFill>
            <a:prstDash val="solid"/>
            <a:tailEnd type="triangle"/>
          </a:ln>
        </p:spPr>
      </p:sp>
      <p:sp>
        <p:nvSpPr>
          <p:cNvPr id="32" name="Shape 30"/>
          <p:cNvSpPr/>
          <p:nvPr/>
        </p:nvSpPr>
        <p:spPr>
          <a:xfrm>
            <a:off x="6095848" y="2834640"/>
            <a:ext cx="0" cy="128016"/>
          </a:xfrm>
          <a:prstGeom prst="line">
            <a:avLst/>
          </a:prstGeom>
          <a:noFill/>
          <a:ln w="9525">
            <a:solidFill>
              <a:srgbClr val="666666"/>
            </a:solidFill>
            <a:prstDash val="solid"/>
            <a:tailEnd type="triangle"/>
          </a:ln>
        </p:spPr>
      </p:sp>
      <p:sp>
        <p:nvSpPr>
          <p:cNvPr id="33" name="Shape 31"/>
          <p:cNvSpPr/>
          <p:nvPr/>
        </p:nvSpPr>
        <p:spPr>
          <a:xfrm>
            <a:off x="6095848" y="3364992"/>
            <a:ext cx="0" cy="128016"/>
          </a:xfrm>
          <a:prstGeom prst="line">
            <a:avLst/>
          </a:prstGeom>
          <a:noFill/>
          <a:ln w="9525">
            <a:solidFill>
              <a:srgbClr val="666666"/>
            </a:solidFill>
            <a:prstDash val="solid"/>
            <a:tailEnd type="triangle"/>
          </a:ln>
        </p:spPr>
      </p:sp>
      <p:sp>
        <p:nvSpPr>
          <p:cNvPr id="34" name="Text 32"/>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制裁リスト・ウォレットスクリーニング・チェーン分析（1/2）</a:t>
            </a:r>
            <a:endParaRPr lang="en-US" sz="1700" dirty="0"/>
          </a:p>
        </p:txBody>
      </p:sp>
      <p:sp>
        <p:nvSpPr>
          <p:cNvPr id="4" name="Shape 2"/>
          <p:cNvSpPr/>
          <p:nvPr/>
        </p:nvSpPr>
        <p:spPr>
          <a:xfrm>
            <a:off x="1340968" y="868680"/>
            <a:ext cx="2377440" cy="384048"/>
          </a:xfrm>
          <a:prstGeom prst="rect">
            <a:avLst/>
          </a:prstGeom>
          <a:solidFill>
            <a:srgbClr val="F3F4F6"/>
          </a:solidFill>
          <a:ln w="6350">
            <a:solidFill>
              <a:srgbClr val="D5DAE2"/>
            </a:solidFill>
            <a:prstDash val="solid"/>
          </a:ln>
        </p:spPr>
      </p:sp>
      <p:sp>
        <p:nvSpPr>
          <p:cNvPr id="5" name="Text 3"/>
          <p:cNvSpPr/>
          <p:nvPr/>
        </p:nvSpPr>
        <p:spPr>
          <a:xfrm>
            <a:off x="136840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6" name="Shape 4"/>
          <p:cNvSpPr/>
          <p:nvPr/>
        </p:nvSpPr>
        <p:spPr>
          <a:xfrm>
            <a:off x="1340968" y="1252728"/>
            <a:ext cx="0" cy="4892040"/>
          </a:xfrm>
          <a:prstGeom prst="line">
            <a:avLst/>
          </a:prstGeom>
          <a:noFill/>
          <a:ln w="6350">
            <a:solidFill>
              <a:srgbClr val="D5DAE2"/>
            </a:solidFill>
            <a:prstDash val="dash"/>
          </a:ln>
        </p:spPr>
      </p:sp>
      <p:sp>
        <p:nvSpPr>
          <p:cNvPr id="7" name="Shape 5"/>
          <p:cNvSpPr/>
          <p:nvPr/>
        </p:nvSpPr>
        <p:spPr>
          <a:xfrm>
            <a:off x="3718408" y="868680"/>
            <a:ext cx="2377440" cy="384048"/>
          </a:xfrm>
          <a:prstGeom prst="rect">
            <a:avLst/>
          </a:prstGeom>
          <a:solidFill>
            <a:srgbClr val="F3F4F6"/>
          </a:solidFill>
          <a:ln w="6350">
            <a:solidFill>
              <a:srgbClr val="D5DAE2"/>
            </a:solidFill>
            <a:prstDash val="solid"/>
          </a:ln>
        </p:spPr>
      </p:sp>
      <p:sp>
        <p:nvSpPr>
          <p:cNvPr id="8" name="Text 6"/>
          <p:cNvSpPr/>
          <p:nvPr/>
        </p:nvSpPr>
        <p:spPr>
          <a:xfrm>
            <a:off x="374584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スクリーニング担当</a:t>
            </a:r>
            <a:endParaRPr lang="en-US" sz="850" dirty="0"/>
          </a:p>
        </p:txBody>
      </p:sp>
      <p:sp>
        <p:nvSpPr>
          <p:cNvPr id="9" name="Shape 7"/>
          <p:cNvSpPr/>
          <p:nvPr/>
        </p:nvSpPr>
        <p:spPr>
          <a:xfrm>
            <a:off x="3718408" y="1252728"/>
            <a:ext cx="0" cy="4892040"/>
          </a:xfrm>
          <a:prstGeom prst="line">
            <a:avLst/>
          </a:prstGeom>
          <a:noFill/>
          <a:ln w="6350">
            <a:solidFill>
              <a:srgbClr val="D5DAE2"/>
            </a:solidFill>
            <a:prstDash val="dash"/>
          </a:ln>
        </p:spPr>
      </p:sp>
      <p:sp>
        <p:nvSpPr>
          <p:cNvPr id="10" name="Shape 8"/>
          <p:cNvSpPr/>
          <p:nvPr/>
        </p:nvSpPr>
        <p:spPr>
          <a:xfrm>
            <a:off x="6095848" y="868680"/>
            <a:ext cx="2377440" cy="384048"/>
          </a:xfrm>
          <a:prstGeom prst="rect">
            <a:avLst/>
          </a:prstGeom>
          <a:solidFill>
            <a:srgbClr val="F3F4F6"/>
          </a:solidFill>
          <a:ln w="6350">
            <a:solidFill>
              <a:srgbClr val="D5DAE2"/>
            </a:solidFill>
            <a:prstDash val="solid"/>
          </a:ln>
        </p:spPr>
      </p:sp>
      <p:sp>
        <p:nvSpPr>
          <p:cNvPr id="11" name="Text 9"/>
          <p:cNvSpPr/>
          <p:nvPr/>
        </p:nvSpPr>
        <p:spPr>
          <a:xfrm>
            <a:off x="612328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部長</a:t>
            </a:r>
            <a:endParaRPr lang="en-US" sz="850" dirty="0"/>
          </a:p>
        </p:txBody>
      </p:sp>
      <p:sp>
        <p:nvSpPr>
          <p:cNvPr id="12" name="Shape 10"/>
          <p:cNvSpPr/>
          <p:nvPr/>
        </p:nvSpPr>
        <p:spPr>
          <a:xfrm>
            <a:off x="6095848" y="1252728"/>
            <a:ext cx="0" cy="4892040"/>
          </a:xfrm>
          <a:prstGeom prst="line">
            <a:avLst/>
          </a:prstGeom>
          <a:noFill/>
          <a:ln w="6350">
            <a:solidFill>
              <a:srgbClr val="D5DAE2"/>
            </a:solidFill>
            <a:prstDash val="dash"/>
          </a:ln>
        </p:spPr>
      </p:sp>
      <p:sp>
        <p:nvSpPr>
          <p:cNvPr id="13" name="Shape 11"/>
          <p:cNvSpPr/>
          <p:nvPr/>
        </p:nvSpPr>
        <p:spPr>
          <a:xfrm>
            <a:off x="8473288" y="868680"/>
            <a:ext cx="2377440" cy="384048"/>
          </a:xfrm>
          <a:prstGeom prst="rect">
            <a:avLst/>
          </a:prstGeom>
          <a:solidFill>
            <a:srgbClr val="F3F4F6"/>
          </a:solidFill>
          <a:ln w="6350">
            <a:solidFill>
              <a:srgbClr val="D5DAE2"/>
            </a:solidFill>
            <a:prstDash val="solid"/>
          </a:ln>
        </p:spPr>
      </p:sp>
      <p:sp>
        <p:nvSpPr>
          <p:cNvPr id="14" name="Text 12"/>
          <p:cNvSpPr/>
          <p:nvPr/>
        </p:nvSpPr>
        <p:spPr>
          <a:xfrm>
            <a:off x="850072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a:t>
            </a:r>
            <a:endParaRPr lang="en-US" sz="850" dirty="0"/>
          </a:p>
        </p:txBody>
      </p:sp>
      <p:sp>
        <p:nvSpPr>
          <p:cNvPr id="15" name="Shape 13"/>
          <p:cNvSpPr/>
          <p:nvPr/>
        </p:nvSpPr>
        <p:spPr>
          <a:xfrm>
            <a:off x="8473288" y="1252728"/>
            <a:ext cx="0" cy="4892040"/>
          </a:xfrm>
          <a:prstGeom prst="line">
            <a:avLst/>
          </a:prstGeom>
          <a:noFill/>
          <a:ln w="6350">
            <a:solidFill>
              <a:srgbClr val="D5DAE2"/>
            </a:solidFill>
            <a:prstDash val="dash"/>
          </a:ln>
        </p:spPr>
      </p:sp>
      <p:sp>
        <p:nvSpPr>
          <p:cNvPr id="16" name="Shape 14"/>
          <p:cNvSpPr/>
          <p:nvPr/>
        </p:nvSpPr>
        <p:spPr>
          <a:xfrm>
            <a:off x="10850728" y="1252728"/>
            <a:ext cx="0" cy="4892040"/>
          </a:xfrm>
          <a:prstGeom prst="line">
            <a:avLst/>
          </a:prstGeom>
          <a:noFill/>
          <a:ln w="6350">
            <a:solidFill>
              <a:srgbClr val="D5DAE2"/>
            </a:solidFill>
            <a:prstDash val="dash"/>
          </a:ln>
        </p:spPr>
      </p:sp>
      <p:sp>
        <p:nvSpPr>
          <p:cNvPr id="17" name="Shape 15"/>
          <p:cNvSpPr/>
          <p:nvPr/>
        </p:nvSpPr>
        <p:spPr>
          <a:xfrm>
            <a:off x="1615288" y="1371600"/>
            <a:ext cx="1828800" cy="402336"/>
          </a:xfrm>
          <a:prstGeom prst="roundRect">
            <a:avLst/>
          </a:prstGeom>
          <a:solidFill>
            <a:srgbClr val="D5E8D4"/>
          </a:solidFill>
          <a:ln w="9525">
            <a:solidFill>
              <a:srgbClr val="5A8A55"/>
            </a:solidFill>
            <a:prstDash val="solid"/>
          </a:ln>
        </p:spPr>
      </p:sp>
      <p:sp>
        <p:nvSpPr>
          <p:cNvPr id="18" name="Text 16"/>
          <p:cNvSpPr/>
          <p:nvPr/>
        </p:nvSpPr>
        <p:spPr>
          <a:xfrm>
            <a:off x="165186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20. 顧客取引・入出庫発生</a:t>
            </a:r>
            <a:endParaRPr lang="en-US" sz="750" dirty="0"/>
          </a:p>
        </p:txBody>
      </p:sp>
      <p:sp>
        <p:nvSpPr>
          <p:cNvPr id="19" name="Shape 17"/>
          <p:cNvSpPr/>
          <p:nvPr/>
        </p:nvSpPr>
        <p:spPr>
          <a:xfrm>
            <a:off x="1615288" y="1901952"/>
            <a:ext cx="1828800" cy="402336"/>
          </a:xfrm>
          <a:prstGeom prst="rect">
            <a:avLst/>
          </a:prstGeom>
          <a:solidFill>
            <a:srgbClr val="FFF6E5"/>
          </a:solidFill>
          <a:ln w="19050">
            <a:solidFill>
              <a:srgbClr val="B85C00"/>
            </a:solidFill>
            <a:prstDash val="solid"/>
          </a:ln>
        </p:spPr>
      </p:sp>
      <p:sp>
        <p:nvSpPr>
          <p:cNvPr id="20" name="Text 18"/>
          <p:cNvSpPr/>
          <p:nvPr/>
        </p:nvSpPr>
        <p:spPr>
          <a:xfrm>
            <a:off x="165186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21. 制裁照合・ウォレットスクリーニング</a:t>
            </a:r>
            <a:endParaRPr lang="en-US" sz="750" dirty="0"/>
          </a:p>
        </p:txBody>
      </p:sp>
      <p:sp>
        <p:nvSpPr>
          <p:cNvPr id="21" name="Text 19"/>
          <p:cNvSpPr/>
          <p:nvPr/>
        </p:nvSpPr>
        <p:spPr>
          <a:xfrm>
            <a:off x="1249528" y="1901952"/>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22" name="Shape 20"/>
          <p:cNvSpPr/>
          <p:nvPr/>
        </p:nvSpPr>
        <p:spPr>
          <a:xfrm>
            <a:off x="1615288" y="2432304"/>
            <a:ext cx="1828800" cy="402336"/>
          </a:xfrm>
          <a:prstGeom prst="diamond">
            <a:avLst/>
          </a:prstGeom>
          <a:solidFill>
            <a:srgbClr val="FFFFFF"/>
          </a:solidFill>
          <a:ln w="9525">
            <a:solidFill>
              <a:srgbClr val="24406B"/>
            </a:solidFill>
            <a:prstDash val="solid"/>
          </a:ln>
        </p:spPr>
      </p:sp>
      <p:sp>
        <p:nvSpPr>
          <p:cNvPr id="23" name="Text 21"/>
          <p:cNvSpPr/>
          <p:nvPr/>
        </p:nvSpPr>
        <p:spPr>
          <a:xfrm>
            <a:off x="165186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22. ヒット有無判定</a:t>
            </a:r>
            <a:endParaRPr lang="en-US" sz="750" dirty="0"/>
          </a:p>
        </p:txBody>
      </p:sp>
      <p:sp>
        <p:nvSpPr>
          <p:cNvPr id="24" name="Shape 22"/>
          <p:cNvSpPr/>
          <p:nvPr/>
        </p:nvSpPr>
        <p:spPr>
          <a:xfrm>
            <a:off x="3992728" y="2962656"/>
            <a:ext cx="1828800" cy="402336"/>
          </a:xfrm>
          <a:prstGeom prst="rect">
            <a:avLst/>
          </a:prstGeom>
          <a:solidFill>
            <a:srgbClr val="FFF6E5"/>
          </a:solidFill>
          <a:ln w="19050">
            <a:solidFill>
              <a:srgbClr val="B85C00"/>
            </a:solidFill>
            <a:prstDash val="solid"/>
          </a:ln>
        </p:spPr>
      </p:sp>
      <p:sp>
        <p:nvSpPr>
          <p:cNvPr id="25" name="Text 23"/>
          <p:cNvSpPr/>
          <p:nvPr/>
        </p:nvSpPr>
        <p:spPr>
          <a:xfrm>
            <a:off x="4029304" y="296265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23. ヒット調査・解除根拠記録</a:t>
            </a:r>
            <a:endParaRPr lang="en-US" sz="750" dirty="0"/>
          </a:p>
        </p:txBody>
      </p:sp>
      <p:sp>
        <p:nvSpPr>
          <p:cNvPr id="26" name="Text 24"/>
          <p:cNvSpPr/>
          <p:nvPr/>
        </p:nvSpPr>
        <p:spPr>
          <a:xfrm>
            <a:off x="3626968" y="2962656"/>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C3</a:t>
            </a:r>
            <a:endParaRPr lang="en-US" sz="750" dirty="0"/>
          </a:p>
        </p:txBody>
      </p:sp>
      <p:sp>
        <p:nvSpPr>
          <p:cNvPr id="27" name="Shape 25"/>
          <p:cNvSpPr/>
          <p:nvPr/>
        </p:nvSpPr>
        <p:spPr>
          <a:xfrm>
            <a:off x="6370168" y="3493008"/>
            <a:ext cx="1828800" cy="402336"/>
          </a:xfrm>
          <a:prstGeom prst="rect">
            <a:avLst/>
          </a:prstGeom>
          <a:solidFill>
            <a:srgbClr val="FFF6E5"/>
          </a:solidFill>
          <a:ln w="19050">
            <a:solidFill>
              <a:srgbClr val="B85C00"/>
            </a:solidFill>
            <a:prstDash val="solid"/>
          </a:ln>
        </p:spPr>
      </p:sp>
      <p:sp>
        <p:nvSpPr>
          <p:cNvPr id="28" name="Text 26"/>
          <p:cNvSpPr/>
          <p:nvPr/>
        </p:nvSpPr>
        <p:spPr>
          <a:xfrm>
            <a:off x="6406744" y="3493008"/>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24. 解除/凍結の承認</a:t>
            </a:r>
            <a:endParaRPr lang="en-US" sz="750" dirty="0"/>
          </a:p>
        </p:txBody>
      </p:sp>
      <p:sp>
        <p:nvSpPr>
          <p:cNvPr id="29" name="Text 27"/>
          <p:cNvSpPr/>
          <p:nvPr/>
        </p:nvSpPr>
        <p:spPr>
          <a:xfrm>
            <a:off x="6004408" y="3493008"/>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C3</a:t>
            </a:r>
            <a:endParaRPr lang="en-US" sz="750" dirty="0"/>
          </a:p>
        </p:txBody>
      </p:sp>
      <p:sp>
        <p:nvSpPr>
          <p:cNvPr id="30" name="Shape 28"/>
          <p:cNvSpPr/>
          <p:nvPr/>
        </p:nvSpPr>
        <p:spPr>
          <a:xfrm>
            <a:off x="8747608" y="4023360"/>
            <a:ext cx="1828800" cy="402336"/>
          </a:xfrm>
          <a:prstGeom prst="rect">
            <a:avLst/>
          </a:prstGeom>
          <a:solidFill>
            <a:srgbClr val="FFF6E5"/>
          </a:solidFill>
          <a:ln w="19050">
            <a:solidFill>
              <a:srgbClr val="B85C00"/>
            </a:solidFill>
            <a:prstDash val="solid"/>
          </a:ln>
        </p:spPr>
      </p:sp>
      <p:sp>
        <p:nvSpPr>
          <p:cNvPr id="31" name="Text 29"/>
          <p:cNvSpPr/>
          <p:nvPr/>
        </p:nvSpPr>
        <p:spPr>
          <a:xfrm>
            <a:off x="8784184" y="402336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121. 資産凍結・隔離(例外)</a:t>
            </a:r>
            <a:endParaRPr lang="en-US" sz="750" dirty="0"/>
          </a:p>
        </p:txBody>
      </p:sp>
      <p:sp>
        <p:nvSpPr>
          <p:cNvPr id="32" name="Text 30"/>
          <p:cNvSpPr/>
          <p:nvPr/>
        </p:nvSpPr>
        <p:spPr>
          <a:xfrm>
            <a:off x="8381848" y="4023360"/>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33" name="Shape 31"/>
          <p:cNvSpPr/>
          <p:nvPr/>
        </p:nvSpPr>
        <p:spPr>
          <a:xfrm>
            <a:off x="3992728" y="4553712"/>
            <a:ext cx="1828800" cy="402336"/>
          </a:xfrm>
          <a:prstGeom prst="diamond">
            <a:avLst/>
          </a:prstGeom>
          <a:solidFill>
            <a:srgbClr val="FFFFFF"/>
          </a:solidFill>
          <a:ln w="9525">
            <a:solidFill>
              <a:srgbClr val="24406B"/>
            </a:solidFill>
            <a:prstDash val="solid"/>
          </a:ln>
        </p:spPr>
      </p:sp>
      <p:sp>
        <p:nvSpPr>
          <p:cNvPr id="34" name="Text 32"/>
          <p:cNvSpPr/>
          <p:nvPr/>
        </p:nvSpPr>
        <p:spPr>
          <a:xfrm>
            <a:off x="4029304" y="455371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25. VASP間移転か</a:t>
            </a:r>
            <a:endParaRPr lang="en-US" sz="750" dirty="0"/>
          </a:p>
        </p:txBody>
      </p:sp>
      <p:sp>
        <p:nvSpPr>
          <p:cNvPr id="35" name="Shape 33"/>
          <p:cNvSpPr/>
          <p:nvPr/>
        </p:nvSpPr>
        <p:spPr>
          <a:xfrm>
            <a:off x="3992728" y="5084064"/>
            <a:ext cx="1828800" cy="402336"/>
          </a:xfrm>
          <a:prstGeom prst="rect">
            <a:avLst/>
          </a:prstGeom>
          <a:solidFill>
            <a:srgbClr val="FFF6E5"/>
          </a:solidFill>
          <a:ln w="19050">
            <a:solidFill>
              <a:srgbClr val="B85C00"/>
            </a:solidFill>
            <a:prstDash val="solid"/>
          </a:ln>
        </p:spPr>
      </p:sp>
      <p:sp>
        <p:nvSpPr>
          <p:cNvPr id="36" name="Text 34"/>
          <p:cNvSpPr/>
          <p:nvPr/>
        </p:nvSpPr>
        <p:spPr>
          <a:xfrm>
            <a:off x="4029304" y="508406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26. トラベルルール情報授受・相手方確認</a:t>
            </a:r>
            <a:endParaRPr lang="en-US" sz="750" dirty="0"/>
          </a:p>
        </p:txBody>
      </p:sp>
      <p:sp>
        <p:nvSpPr>
          <p:cNvPr id="37" name="Text 35"/>
          <p:cNvSpPr/>
          <p:nvPr/>
        </p:nvSpPr>
        <p:spPr>
          <a:xfrm>
            <a:off x="3626968" y="5084064"/>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C2</a:t>
            </a:r>
            <a:endParaRPr lang="en-US" sz="750" dirty="0"/>
          </a:p>
        </p:txBody>
      </p:sp>
      <p:sp>
        <p:nvSpPr>
          <p:cNvPr id="38" name="Shape 36"/>
          <p:cNvSpPr/>
          <p:nvPr/>
        </p:nvSpPr>
        <p:spPr>
          <a:xfrm>
            <a:off x="1615288" y="5614416"/>
            <a:ext cx="1828800" cy="402336"/>
          </a:xfrm>
          <a:prstGeom prst="rect">
            <a:avLst/>
          </a:prstGeom>
          <a:solidFill>
            <a:srgbClr val="FFFFFF"/>
          </a:solidFill>
          <a:ln w="9525">
            <a:solidFill>
              <a:srgbClr val="555555"/>
            </a:solidFill>
            <a:prstDash val="solid"/>
          </a:ln>
        </p:spPr>
      </p:sp>
      <p:sp>
        <p:nvSpPr>
          <p:cNvPr id="39" name="Text 37"/>
          <p:cNvSpPr/>
          <p:nvPr/>
        </p:nvSpPr>
        <p:spPr>
          <a:xfrm>
            <a:off x="1651864" y="561441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27. 取引確定・ホールド解除</a:t>
            </a:r>
            <a:endParaRPr lang="en-US" sz="750" dirty="0"/>
          </a:p>
        </p:txBody>
      </p:sp>
      <p:sp>
        <p:nvSpPr>
          <p:cNvPr id="40" name="Shape 38"/>
          <p:cNvSpPr/>
          <p:nvPr/>
        </p:nvSpPr>
        <p:spPr>
          <a:xfrm>
            <a:off x="2529688" y="1773936"/>
            <a:ext cx="0" cy="128016"/>
          </a:xfrm>
          <a:prstGeom prst="line">
            <a:avLst/>
          </a:prstGeom>
          <a:noFill/>
          <a:ln w="9525">
            <a:solidFill>
              <a:srgbClr val="666666"/>
            </a:solidFill>
            <a:prstDash val="solid"/>
            <a:tailEnd type="triangle"/>
          </a:ln>
        </p:spPr>
      </p:sp>
      <p:sp>
        <p:nvSpPr>
          <p:cNvPr id="41" name="Shape 39"/>
          <p:cNvSpPr/>
          <p:nvPr/>
        </p:nvSpPr>
        <p:spPr>
          <a:xfrm>
            <a:off x="2529688" y="2304288"/>
            <a:ext cx="0" cy="128016"/>
          </a:xfrm>
          <a:prstGeom prst="line">
            <a:avLst/>
          </a:prstGeom>
          <a:noFill/>
          <a:ln w="9525">
            <a:solidFill>
              <a:srgbClr val="666666"/>
            </a:solidFill>
            <a:prstDash val="solid"/>
            <a:tailEnd type="triangle"/>
          </a:ln>
        </p:spPr>
      </p:sp>
      <p:sp>
        <p:nvSpPr>
          <p:cNvPr id="42" name="Shape 40"/>
          <p:cNvSpPr/>
          <p:nvPr/>
        </p:nvSpPr>
        <p:spPr>
          <a:xfrm>
            <a:off x="2529688" y="2834640"/>
            <a:ext cx="0" cy="64008"/>
          </a:xfrm>
          <a:prstGeom prst="line">
            <a:avLst/>
          </a:prstGeom>
          <a:noFill/>
          <a:ln w="9525">
            <a:solidFill>
              <a:srgbClr val="666666"/>
            </a:solidFill>
            <a:prstDash val="solid"/>
          </a:ln>
        </p:spPr>
      </p:sp>
      <p:sp>
        <p:nvSpPr>
          <p:cNvPr id="43" name="Shape 41"/>
          <p:cNvSpPr/>
          <p:nvPr/>
        </p:nvSpPr>
        <p:spPr>
          <a:xfrm>
            <a:off x="2529688" y="2898648"/>
            <a:ext cx="2377440" cy="0"/>
          </a:xfrm>
          <a:prstGeom prst="line">
            <a:avLst/>
          </a:prstGeom>
          <a:noFill/>
          <a:ln w="9525">
            <a:solidFill>
              <a:srgbClr val="666666"/>
            </a:solidFill>
            <a:prstDash val="solid"/>
          </a:ln>
        </p:spPr>
      </p:sp>
      <p:sp>
        <p:nvSpPr>
          <p:cNvPr id="44" name="Shape 42"/>
          <p:cNvSpPr/>
          <p:nvPr/>
        </p:nvSpPr>
        <p:spPr>
          <a:xfrm>
            <a:off x="4907128" y="2898648"/>
            <a:ext cx="0" cy="64008"/>
          </a:xfrm>
          <a:prstGeom prst="line">
            <a:avLst/>
          </a:prstGeom>
          <a:noFill/>
          <a:ln w="9525">
            <a:solidFill>
              <a:srgbClr val="666666"/>
            </a:solidFill>
            <a:prstDash val="solid"/>
            <a:tailEnd type="triangle"/>
          </a:ln>
        </p:spPr>
      </p:sp>
      <p:sp>
        <p:nvSpPr>
          <p:cNvPr id="45" name="Text 43"/>
          <p:cNvSpPr/>
          <p:nvPr/>
        </p:nvSpPr>
        <p:spPr>
          <a:xfrm>
            <a:off x="2584552" y="2843784"/>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ヒットあり</a:t>
            </a:r>
            <a:endParaRPr lang="en-US" sz="650" dirty="0"/>
          </a:p>
        </p:txBody>
      </p:sp>
      <p:sp>
        <p:nvSpPr>
          <p:cNvPr id="46" name="Shape 44"/>
          <p:cNvSpPr/>
          <p:nvPr/>
        </p:nvSpPr>
        <p:spPr>
          <a:xfrm>
            <a:off x="2529688" y="2834640"/>
            <a:ext cx="0" cy="859536"/>
          </a:xfrm>
          <a:prstGeom prst="line">
            <a:avLst/>
          </a:prstGeom>
          <a:noFill/>
          <a:ln w="9525">
            <a:solidFill>
              <a:srgbClr val="666666"/>
            </a:solidFill>
            <a:prstDash val="solid"/>
          </a:ln>
        </p:spPr>
      </p:sp>
      <p:sp>
        <p:nvSpPr>
          <p:cNvPr id="47" name="Shape 45"/>
          <p:cNvSpPr/>
          <p:nvPr/>
        </p:nvSpPr>
        <p:spPr>
          <a:xfrm>
            <a:off x="2529688" y="3694176"/>
            <a:ext cx="2377440" cy="0"/>
          </a:xfrm>
          <a:prstGeom prst="line">
            <a:avLst/>
          </a:prstGeom>
          <a:noFill/>
          <a:ln w="9525">
            <a:solidFill>
              <a:srgbClr val="666666"/>
            </a:solidFill>
            <a:prstDash val="solid"/>
          </a:ln>
        </p:spPr>
      </p:sp>
      <p:sp>
        <p:nvSpPr>
          <p:cNvPr id="48" name="Shape 46"/>
          <p:cNvSpPr/>
          <p:nvPr/>
        </p:nvSpPr>
        <p:spPr>
          <a:xfrm>
            <a:off x="4907128" y="3694176"/>
            <a:ext cx="0" cy="859536"/>
          </a:xfrm>
          <a:prstGeom prst="line">
            <a:avLst/>
          </a:prstGeom>
          <a:noFill/>
          <a:ln w="9525">
            <a:solidFill>
              <a:srgbClr val="666666"/>
            </a:solidFill>
            <a:prstDash val="solid"/>
            <a:tailEnd type="triangle"/>
          </a:ln>
        </p:spPr>
      </p:sp>
      <p:sp>
        <p:nvSpPr>
          <p:cNvPr id="49" name="Text 47"/>
          <p:cNvSpPr/>
          <p:nvPr/>
        </p:nvSpPr>
        <p:spPr>
          <a:xfrm>
            <a:off x="2584552" y="2843784"/>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ヒットなし</a:t>
            </a:r>
            <a:endParaRPr lang="en-US" sz="650" dirty="0"/>
          </a:p>
        </p:txBody>
      </p:sp>
      <p:sp>
        <p:nvSpPr>
          <p:cNvPr id="50" name="Shape 48"/>
          <p:cNvSpPr/>
          <p:nvPr/>
        </p:nvSpPr>
        <p:spPr>
          <a:xfrm>
            <a:off x="4907128" y="3364992"/>
            <a:ext cx="0" cy="64008"/>
          </a:xfrm>
          <a:prstGeom prst="line">
            <a:avLst/>
          </a:prstGeom>
          <a:noFill/>
          <a:ln w="9525">
            <a:solidFill>
              <a:srgbClr val="666666"/>
            </a:solidFill>
            <a:prstDash val="solid"/>
          </a:ln>
        </p:spPr>
      </p:sp>
      <p:sp>
        <p:nvSpPr>
          <p:cNvPr id="51" name="Shape 49"/>
          <p:cNvSpPr/>
          <p:nvPr/>
        </p:nvSpPr>
        <p:spPr>
          <a:xfrm>
            <a:off x="4907128" y="3429000"/>
            <a:ext cx="2377440" cy="0"/>
          </a:xfrm>
          <a:prstGeom prst="line">
            <a:avLst/>
          </a:prstGeom>
          <a:noFill/>
          <a:ln w="9525">
            <a:solidFill>
              <a:srgbClr val="666666"/>
            </a:solidFill>
            <a:prstDash val="solid"/>
          </a:ln>
        </p:spPr>
      </p:sp>
      <p:sp>
        <p:nvSpPr>
          <p:cNvPr id="52" name="Shape 50"/>
          <p:cNvSpPr/>
          <p:nvPr/>
        </p:nvSpPr>
        <p:spPr>
          <a:xfrm>
            <a:off x="7284568" y="3429000"/>
            <a:ext cx="0" cy="64008"/>
          </a:xfrm>
          <a:prstGeom prst="line">
            <a:avLst/>
          </a:prstGeom>
          <a:noFill/>
          <a:ln w="9525">
            <a:solidFill>
              <a:srgbClr val="666666"/>
            </a:solidFill>
            <a:prstDash val="solid"/>
            <a:tailEnd type="triangle"/>
          </a:ln>
        </p:spPr>
      </p:sp>
      <p:sp>
        <p:nvSpPr>
          <p:cNvPr id="53" name="Shape 51"/>
          <p:cNvSpPr/>
          <p:nvPr/>
        </p:nvSpPr>
        <p:spPr>
          <a:xfrm>
            <a:off x="7284568" y="3895344"/>
            <a:ext cx="0" cy="329184"/>
          </a:xfrm>
          <a:prstGeom prst="line">
            <a:avLst/>
          </a:prstGeom>
          <a:noFill/>
          <a:ln w="9525">
            <a:solidFill>
              <a:srgbClr val="666666"/>
            </a:solidFill>
            <a:prstDash val="solid"/>
          </a:ln>
        </p:spPr>
      </p:sp>
      <p:sp>
        <p:nvSpPr>
          <p:cNvPr id="54" name="Shape 52"/>
          <p:cNvSpPr/>
          <p:nvPr/>
        </p:nvSpPr>
        <p:spPr>
          <a:xfrm>
            <a:off x="4907128" y="4224528"/>
            <a:ext cx="2377440" cy="0"/>
          </a:xfrm>
          <a:prstGeom prst="line">
            <a:avLst/>
          </a:prstGeom>
          <a:noFill/>
          <a:ln w="9525">
            <a:solidFill>
              <a:srgbClr val="666666"/>
            </a:solidFill>
            <a:prstDash val="solid"/>
          </a:ln>
        </p:spPr>
      </p:sp>
      <p:sp>
        <p:nvSpPr>
          <p:cNvPr id="55" name="Shape 53"/>
          <p:cNvSpPr/>
          <p:nvPr/>
        </p:nvSpPr>
        <p:spPr>
          <a:xfrm>
            <a:off x="4907128" y="4224528"/>
            <a:ext cx="0" cy="329184"/>
          </a:xfrm>
          <a:prstGeom prst="line">
            <a:avLst/>
          </a:prstGeom>
          <a:noFill/>
          <a:ln w="9525">
            <a:solidFill>
              <a:srgbClr val="666666"/>
            </a:solidFill>
            <a:prstDash val="solid"/>
            <a:tailEnd type="triangle"/>
          </a:ln>
        </p:spPr>
      </p:sp>
      <p:sp>
        <p:nvSpPr>
          <p:cNvPr id="56" name="Text 54"/>
          <p:cNvSpPr/>
          <p:nvPr/>
        </p:nvSpPr>
        <p:spPr>
          <a:xfrm>
            <a:off x="6498184" y="3904488"/>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解除承認</a:t>
            </a:r>
            <a:endParaRPr lang="en-US" sz="650" dirty="0"/>
          </a:p>
        </p:txBody>
      </p:sp>
      <p:sp>
        <p:nvSpPr>
          <p:cNvPr id="57" name="Shape 55"/>
          <p:cNvSpPr/>
          <p:nvPr/>
        </p:nvSpPr>
        <p:spPr>
          <a:xfrm>
            <a:off x="7284568" y="3895344"/>
            <a:ext cx="0" cy="64008"/>
          </a:xfrm>
          <a:prstGeom prst="line">
            <a:avLst/>
          </a:prstGeom>
          <a:noFill/>
          <a:ln w="9525">
            <a:solidFill>
              <a:srgbClr val="999999"/>
            </a:solidFill>
            <a:prstDash val="dash"/>
          </a:ln>
        </p:spPr>
      </p:sp>
      <p:sp>
        <p:nvSpPr>
          <p:cNvPr id="58" name="Shape 56"/>
          <p:cNvSpPr/>
          <p:nvPr/>
        </p:nvSpPr>
        <p:spPr>
          <a:xfrm>
            <a:off x="7284568" y="3959352"/>
            <a:ext cx="2377440" cy="0"/>
          </a:xfrm>
          <a:prstGeom prst="line">
            <a:avLst/>
          </a:prstGeom>
          <a:noFill/>
          <a:ln w="9525">
            <a:solidFill>
              <a:srgbClr val="999999"/>
            </a:solidFill>
            <a:prstDash val="dash"/>
          </a:ln>
        </p:spPr>
      </p:sp>
      <p:sp>
        <p:nvSpPr>
          <p:cNvPr id="59" name="Shape 57"/>
          <p:cNvSpPr/>
          <p:nvPr/>
        </p:nvSpPr>
        <p:spPr>
          <a:xfrm>
            <a:off x="9662008" y="3959352"/>
            <a:ext cx="0" cy="64008"/>
          </a:xfrm>
          <a:prstGeom prst="line">
            <a:avLst/>
          </a:prstGeom>
          <a:noFill/>
          <a:ln w="9525">
            <a:solidFill>
              <a:srgbClr val="999999"/>
            </a:solidFill>
            <a:prstDash val="dash"/>
            <a:tailEnd type="triangle"/>
          </a:ln>
        </p:spPr>
      </p:sp>
      <p:sp>
        <p:nvSpPr>
          <p:cNvPr id="60" name="Text 58"/>
          <p:cNvSpPr/>
          <p:nvPr/>
        </p:nvSpPr>
        <p:spPr>
          <a:xfrm>
            <a:off x="7339432" y="3904488"/>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制裁該当(凍結維持)</a:t>
            </a:r>
            <a:endParaRPr lang="en-US" sz="650" dirty="0"/>
          </a:p>
        </p:txBody>
      </p:sp>
      <p:sp>
        <p:nvSpPr>
          <p:cNvPr id="61" name="Text 59"/>
          <p:cNvSpPr/>
          <p:nvPr/>
        </p:nvSpPr>
        <p:spPr>
          <a:xfrm>
            <a:off x="8930488" y="4434840"/>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28</a:t>
            </a:r>
            <a:endParaRPr lang="en-US" sz="650" dirty="0"/>
          </a:p>
        </p:txBody>
      </p:sp>
      <p:sp>
        <p:nvSpPr>
          <p:cNvPr id="62" name="Shape 60"/>
          <p:cNvSpPr/>
          <p:nvPr/>
        </p:nvSpPr>
        <p:spPr>
          <a:xfrm>
            <a:off x="4907128" y="4956048"/>
            <a:ext cx="0" cy="128016"/>
          </a:xfrm>
          <a:prstGeom prst="line">
            <a:avLst/>
          </a:prstGeom>
          <a:noFill/>
          <a:ln w="9525">
            <a:solidFill>
              <a:srgbClr val="666666"/>
            </a:solidFill>
            <a:prstDash val="solid"/>
            <a:tailEnd type="triangle"/>
          </a:ln>
        </p:spPr>
      </p:sp>
      <p:sp>
        <p:nvSpPr>
          <p:cNvPr id="63" name="Shape 61"/>
          <p:cNvSpPr/>
          <p:nvPr/>
        </p:nvSpPr>
        <p:spPr>
          <a:xfrm>
            <a:off x="4907128" y="4956048"/>
            <a:ext cx="0" cy="329184"/>
          </a:xfrm>
          <a:prstGeom prst="line">
            <a:avLst/>
          </a:prstGeom>
          <a:noFill/>
          <a:ln w="9525">
            <a:solidFill>
              <a:srgbClr val="666666"/>
            </a:solidFill>
            <a:prstDash val="solid"/>
          </a:ln>
        </p:spPr>
      </p:sp>
      <p:sp>
        <p:nvSpPr>
          <p:cNvPr id="64" name="Shape 62"/>
          <p:cNvSpPr/>
          <p:nvPr/>
        </p:nvSpPr>
        <p:spPr>
          <a:xfrm>
            <a:off x="2529688" y="5285232"/>
            <a:ext cx="2377440" cy="0"/>
          </a:xfrm>
          <a:prstGeom prst="line">
            <a:avLst/>
          </a:prstGeom>
          <a:noFill/>
          <a:ln w="9525">
            <a:solidFill>
              <a:srgbClr val="666666"/>
            </a:solidFill>
            <a:prstDash val="solid"/>
          </a:ln>
        </p:spPr>
      </p:sp>
      <p:sp>
        <p:nvSpPr>
          <p:cNvPr id="65" name="Shape 63"/>
          <p:cNvSpPr/>
          <p:nvPr/>
        </p:nvSpPr>
        <p:spPr>
          <a:xfrm>
            <a:off x="2529688" y="5285232"/>
            <a:ext cx="0" cy="329184"/>
          </a:xfrm>
          <a:prstGeom prst="line">
            <a:avLst/>
          </a:prstGeom>
          <a:noFill/>
          <a:ln w="9525">
            <a:solidFill>
              <a:srgbClr val="666666"/>
            </a:solidFill>
            <a:prstDash val="solid"/>
            <a:tailEnd type="triangle"/>
          </a:ln>
        </p:spPr>
      </p:sp>
      <p:sp>
        <p:nvSpPr>
          <p:cNvPr id="66" name="Text 64"/>
          <p:cNvSpPr/>
          <p:nvPr/>
        </p:nvSpPr>
        <p:spPr>
          <a:xfrm>
            <a:off x="4120744" y="4965192"/>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該当せず</a:t>
            </a:r>
            <a:endParaRPr lang="en-US" sz="650" dirty="0"/>
          </a:p>
        </p:txBody>
      </p:sp>
      <p:sp>
        <p:nvSpPr>
          <p:cNvPr id="67" name="Shape 65"/>
          <p:cNvSpPr/>
          <p:nvPr/>
        </p:nvSpPr>
        <p:spPr>
          <a:xfrm>
            <a:off x="4907128" y="5486400"/>
            <a:ext cx="0" cy="64008"/>
          </a:xfrm>
          <a:prstGeom prst="line">
            <a:avLst/>
          </a:prstGeom>
          <a:noFill/>
          <a:ln w="9525">
            <a:solidFill>
              <a:srgbClr val="666666"/>
            </a:solidFill>
            <a:prstDash val="solid"/>
          </a:ln>
        </p:spPr>
      </p:sp>
      <p:sp>
        <p:nvSpPr>
          <p:cNvPr id="68" name="Shape 66"/>
          <p:cNvSpPr/>
          <p:nvPr/>
        </p:nvSpPr>
        <p:spPr>
          <a:xfrm>
            <a:off x="2529688" y="5550408"/>
            <a:ext cx="2377440" cy="0"/>
          </a:xfrm>
          <a:prstGeom prst="line">
            <a:avLst/>
          </a:prstGeom>
          <a:noFill/>
          <a:ln w="9525">
            <a:solidFill>
              <a:srgbClr val="666666"/>
            </a:solidFill>
            <a:prstDash val="solid"/>
          </a:ln>
        </p:spPr>
      </p:sp>
      <p:sp>
        <p:nvSpPr>
          <p:cNvPr id="69" name="Shape 67"/>
          <p:cNvSpPr/>
          <p:nvPr/>
        </p:nvSpPr>
        <p:spPr>
          <a:xfrm>
            <a:off x="2529688" y="5550408"/>
            <a:ext cx="0" cy="64008"/>
          </a:xfrm>
          <a:prstGeom prst="line">
            <a:avLst/>
          </a:prstGeom>
          <a:noFill/>
          <a:ln w="9525">
            <a:solidFill>
              <a:srgbClr val="666666"/>
            </a:solidFill>
            <a:prstDash val="solid"/>
            <a:tailEnd type="triangle"/>
          </a:ln>
        </p:spPr>
      </p:sp>
      <p:sp>
        <p:nvSpPr>
          <p:cNvPr id="70" name="Text 68"/>
          <p:cNvSpPr/>
          <p:nvPr/>
        </p:nvSpPr>
        <p:spPr>
          <a:xfrm>
            <a:off x="1798168" y="6025896"/>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28</a:t>
            </a:r>
            <a:endParaRPr lang="en-US" sz="650" dirty="0"/>
          </a:p>
        </p:txBody>
      </p:sp>
      <p:sp>
        <p:nvSpPr>
          <p:cNvPr id="71" name="Text 69"/>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制裁リスト・ウォレットスクリーニング・チェーン分析（2/2）</a:t>
            </a:r>
            <a:endParaRPr lang="en-US" sz="1700" dirty="0"/>
          </a:p>
        </p:txBody>
      </p:sp>
      <p:sp>
        <p:nvSpPr>
          <p:cNvPr id="4" name="Shape 2"/>
          <p:cNvSpPr/>
          <p:nvPr/>
        </p:nvSpPr>
        <p:spPr>
          <a:xfrm>
            <a:off x="4907128" y="868680"/>
            <a:ext cx="2377440" cy="384048"/>
          </a:xfrm>
          <a:prstGeom prst="rect">
            <a:avLst/>
          </a:prstGeom>
          <a:solidFill>
            <a:srgbClr val="F3F4F6"/>
          </a:solidFill>
          <a:ln w="6350">
            <a:solidFill>
              <a:srgbClr val="D5DAE2"/>
            </a:solidFill>
            <a:prstDash val="solid"/>
          </a:ln>
        </p:spPr>
      </p:sp>
      <p:sp>
        <p:nvSpPr>
          <p:cNvPr id="5" name="Text 3"/>
          <p:cNvSpPr/>
          <p:nvPr/>
        </p:nvSpPr>
        <p:spPr>
          <a:xfrm>
            <a:off x="493456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6" name="Shape 4"/>
          <p:cNvSpPr/>
          <p:nvPr/>
        </p:nvSpPr>
        <p:spPr>
          <a:xfrm>
            <a:off x="4907128" y="1252728"/>
            <a:ext cx="0" cy="1709928"/>
          </a:xfrm>
          <a:prstGeom prst="line">
            <a:avLst/>
          </a:prstGeom>
          <a:noFill/>
          <a:ln w="6350">
            <a:solidFill>
              <a:srgbClr val="D5DAE2"/>
            </a:solidFill>
            <a:prstDash val="dash"/>
          </a:ln>
        </p:spPr>
      </p:sp>
      <p:sp>
        <p:nvSpPr>
          <p:cNvPr id="7" name="Shape 5"/>
          <p:cNvSpPr/>
          <p:nvPr/>
        </p:nvSpPr>
        <p:spPr>
          <a:xfrm>
            <a:off x="7284568" y="1252728"/>
            <a:ext cx="0" cy="1709928"/>
          </a:xfrm>
          <a:prstGeom prst="line">
            <a:avLst/>
          </a:prstGeom>
          <a:noFill/>
          <a:ln w="6350">
            <a:solidFill>
              <a:srgbClr val="D5DAE2"/>
            </a:solidFill>
            <a:prstDash val="dash"/>
          </a:ln>
        </p:spPr>
      </p:sp>
      <p:sp>
        <p:nvSpPr>
          <p:cNvPr id="8" name="Shape 6"/>
          <p:cNvSpPr/>
          <p:nvPr/>
        </p:nvSpPr>
        <p:spPr>
          <a:xfrm>
            <a:off x="5181448" y="1371600"/>
            <a:ext cx="1828800" cy="402336"/>
          </a:xfrm>
          <a:prstGeom prst="rect">
            <a:avLst/>
          </a:prstGeom>
          <a:solidFill>
            <a:srgbClr val="FFFFFF"/>
          </a:solidFill>
          <a:ln w="9525">
            <a:solidFill>
              <a:srgbClr val="555555"/>
            </a:solidFill>
            <a:prstDash val="solid"/>
          </a:ln>
        </p:spPr>
      </p:sp>
      <p:sp>
        <p:nvSpPr>
          <p:cNvPr id="9" name="Text 7"/>
          <p:cNvSpPr/>
          <p:nvPr/>
        </p:nvSpPr>
        <p:spPr>
          <a:xfrm>
            <a:off x="521802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28. 残高・仕訳生成</a:t>
            </a:r>
            <a:endParaRPr lang="en-US" sz="750" dirty="0"/>
          </a:p>
        </p:txBody>
      </p:sp>
      <p:sp>
        <p:nvSpPr>
          <p:cNvPr id="10" name="Shape 8"/>
          <p:cNvSpPr/>
          <p:nvPr/>
        </p:nvSpPr>
        <p:spPr>
          <a:xfrm>
            <a:off x="5181448" y="1901952"/>
            <a:ext cx="1828800" cy="402336"/>
          </a:xfrm>
          <a:prstGeom prst="can">
            <a:avLst/>
          </a:prstGeom>
          <a:solidFill>
            <a:srgbClr val="EAF2FB"/>
          </a:solidFill>
          <a:ln w="9525">
            <a:solidFill>
              <a:srgbClr val="24406B"/>
            </a:solidFill>
            <a:prstDash val="solid"/>
          </a:ln>
        </p:spPr>
      </p:sp>
      <p:sp>
        <p:nvSpPr>
          <p:cNvPr id="11" name="Text 9"/>
          <p:cNvSpPr/>
          <p:nvPr/>
        </p:nvSpPr>
        <p:spPr>
          <a:xfrm>
            <a:off x="521802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29. 総勘定元帳記帳</a:t>
            </a:r>
            <a:endParaRPr lang="en-US" sz="750" dirty="0"/>
          </a:p>
        </p:txBody>
      </p:sp>
      <p:sp>
        <p:nvSpPr>
          <p:cNvPr id="12" name="Shape 10"/>
          <p:cNvSpPr/>
          <p:nvPr/>
        </p:nvSpPr>
        <p:spPr>
          <a:xfrm>
            <a:off x="5181448" y="2432304"/>
            <a:ext cx="1828800" cy="402336"/>
          </a:xfrm>
          <a:prstGeom prst="roundRect">
            <a:avLst/>
          </a:prstGeom>
          <a:solidFill>
            <a:srgbClr val="F8CECC"/>
          </a:solidFill>
          <a:ln w="9525">
            <a:solidFill>
              <a:srgbClr val="A5504C"/>
            </a:solidFill>
            <a:prstDash val="solid"/>
          </a:ln>
        </p:spPr>
      </p:sp>
      <p:sp>
        <p:nvSpPr>
          <p:cNvPr id="13" name="Text 11"/>
          <p:cNvSpPr/>
          <p:nvPr/>
        </p:nvSpPr>
        <p:spPr>
          <a:xfrm>
            <a:off x="521802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30. 完了</a:t>
            </a:r>
            <a:endParaRPr lang="en-US" sz="750" dirty="0"/>
          </a:p>
        </p:txBody>
      </p:sp>
      <p:sp>
        <p:nvSpPr>
          <p:cNvPr id="14" name="Shape 12"/>
          <p:cNvSpPr/>
          <p:nvPr/>
        </p:nvSpPr>
        <p:spPr>
          <a:xfrm>
            <a:off x="6095848" y="1773936"/>
            <a:ext cx="0" cy="128016"/>
          </a:xfrm>
          <a:prstGeom prst="line">
            <a:avLst/>
          </a:prstGeom>
          <a:noFill/>
          <a:ln w="9525">
            <a:solidFill>
              <a:srgbClr val="666666"/>
            </a:solidFill>
            <a:prstDash val="solid"/>
            <a:tailEnd type="triangle"/>
          </a:ln>
        </p:spPr>
      </p:sp>
      <p:sp>
        <p:nvSpPr>
          <p:cNvPr id="15" name="Shape 13"/>
          <p:cNvSpPr/>
          <p:nvPr/>
        </p:nvSpPr>
        <p:spPr>
          <a:xfrm>
            <a:off x="6095848" y="2304288"/>
            <a:ext cx="0" cy="128016"/>
          </a:xfrm>
          <a:prstGeom prst="line">
            <a:avLst/>
          </a:prstGeom>
          <a:noFill/>
          <a:ln w="9525">
            <a:solidFill>
              <a:srgbClr val="666666"/>
            </a:solidFill>
            <a:prstDash val="solid"/>
            <a:tailEnd type="triangle"/>
          </a:ln>
        </p:spPr>
      </p:sp>
      <p:sp>
        <p:nvSpPr>
          <p:cNvPr id="16" name="Text 14"/>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疑わしい取引の届出(SAR)・当局報告と記録保存・母集団網羅性（1/2）</a:t>
            </a:r>
            <a:endParaRPr lang="en-US" sz="1700" dirty="0"/>
          </a:p>
        </p:txBody>
      </p:sp>
      <p:sp>
        <p:nvSpPr>
          <p:cNvPr id="4" name="Shape 2"/>
          <p:cNvSpPr/>
          <p:nvPr/>
        </p:nvSpPr>
        <p:spPr>
          <a:xfrm>
            <a:off x="1340968" y="868680"/>
            <a:ext cx="2377440" cy="384048"/>
          </a:xfrm>
          <a:prstGeom prst="rect">
            <a:avLst/>
          </a:prstGeom>
          <a:solidFill>
            <a:srgbClr val="F3F4F6"/>
          </a:solidFill>
          <a:ln w="6350">
            <a:solidFill>
              <a:srgbClr val="D5DAE2"/>
            </a:solidFill>
            <a:prstDash val="solid"/>
          </a:ln>
        </p:spPr>
      </p:sp>
      <p:sp>
        <p:nvSpPr>
          <p:cNvPr id="5" name="Text 3"/>
          <p:cNvSpPr/>
          <p:nvPr/>
        </p:nvSpPr>
        <p:spPr>
          <a:xfrm>
            <a:off x="136840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6" name="Shape 4"/>
          <p:cNvSpPr/>
          <p:nvPr/>
        </p:nvSpPr>
        <p:spPr>
          <a:xfrm>
            <a:off x="1340968" y="1252728"/>
            <a:ext cx="0" cy="4892040"/>
          </a:xfrm>
          <a:prstGeom prst="line">
            <a:avLst/>
          </a:prstGeom>
          <a:noFill/>
          <a:ln w="6350">
            <a:solidFill>
              <a:srgbClr val="D5DAE2"/>
            </a:solidFill>
            <a:prstDash val="dash"/>
          </a:ln>
        </p:spPr>
      </p:sp>
      <p:sp>
        <p:nvSpPr>
          <p:cNvPr id="7" name="Shape 5"/>
          <p:cNvSpPr/>
          <p:nvPr/>
        </p:nvSpPr>
        <p:spPr>
          <a:xfrm>
            <a:off x="3718408" y="868680"/>
            <a:ext cx="2377440" cy="384048"/>
          </a:xfrm>
          <a:prstGeom prst="rect">
            <a:avLst/>
          </a:prstGeom>
          <a:solidFill>
            <a:srgbClr val="F3F4F6"/>
          </a:solidFill>
          <a:ln w="6350">
            <a:solidFill>
              <a:srgbClr val="D5DAE2"/>
            </a:solidFill>
            <a:prstDash val="solid"/>
          </a:ln>
        </p:spPr>
      </p:sp>
      <p:sp>
        <p:nvSpPr>
          <p:cNvPr id="8" name="Text 6"/>
          <p:cNvSpPr/>
          <p:nvPr/>
        </p:nvSpPr>
        <p:spPr>
          <a:xfrm>
            <a:off x="374584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SAR担当</a:t>
            </a:r>
            <a:endParaRPr lang="en-US" sz="850" dirty="0"/>
          </a:p>
        </p:txBody>
      </p:sp>
      <p:sp>
        <p:nvSpPr>
          <p:cNvPr id="9" name="Shape 7"/>
          <p:cNvSpPr/>
          <p:nvPr/>
        </p:nvSpPr>
        <p:spPr>
          <a:xfrm>
            <a:off x="3718408" y="1252728"/>
            <a:ext cx="0" cy="4892040"/>
          </a:xfrm>
          <a:prstGeom prst="line">
            <a:avLst/>
          </a:prstGeom>
          <a:noFill/>
          <a:ln w="6350">
            <a:solidFill>
              <a:srgbClr val="D5DAE2"/>
            </a:solidFill>
            <a:prstDash val="dash"/>
          </a:ln>
        </p:spPr>
      </p:sp>
      <p:sp>
        <p:nvSpPr>
          <p:cNvPr id="10" name="Shape 8"/>
          <p:cNvSpPr/>
          <p:nvPr/>
        </p:nvSpPr>
        <p:spPr>
          <a:xfrm>
            <a:off x="6095848" y="868680"/>
            <a:ext cx="2377440" cy="384048"/>
          </a:xfrm>
          <a:prstGeom prst="rect">
            <a:avLst/>
          </a:prstGeom>
          <a:solidFill>
            <a:srgbClr val="F3F4F6"/>
          </a:solidFill>
          <a:ln w="6350">
            <a:solidFill>
              <a:srgbClr val="D5DAE2"/>
            </a:solidFill>
            <a:prstDash val="solid"/>
          </a:ln>
        </p:spPr>
      </p:sp>
      <p:sp>
        <p:nvSpPr>
          <p:cNvPr id="11" name="Text 9"/>
          <p:cNvSpPr/>
          <p:nvPr/>
        </p:nvSpPr>
        <p:spPr>
          <a:xfrm>
            <a:off x="612328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 部長</a:t>
            </a:r>
            <a:endParaRPr lang="en-US" sz="850" dirty="0"/>
          </a:p>
        </p:txBody>
      </p:sp>
      <p:sp>
        <p:nvSpPr>
          <p:cNvPr id="12" name="Shape 10"/>
          <p:cNvSpPr/>
          <p:nvPr/>
        </p:nvSpPr>
        <p:spPr>
          <a:xfrm>
            <a:off x="6095848" y="1252728"/>
            <a:ext cx="0" cy="4892040"/>
          </a:xfrm>
          <a:prstGeom prst="line">
            <a:avLst/>
          </a:prstGeom>
          <a:noFill/>
          <a:ln w="6350">
            <a:solidFill>
              <a:srgbClr val="D5DAE2"/>
            </a:solidFill>
            <a:prstDash val="dash"/>
          </a:ln>
        </p:spPr>
      </p:sp>
      <p:sp>
        <p:nvSpPr>
          <p:cNvPr id="13" name="Shape 11"/>
          <p:cNvSpPr/>
          <p:nvPr/>
        </p:nvSpPr>
        <p:spPr>
          <a:xfrm>
            <a:off x="8473288" y="868680"/>
            <a:ext cx="2377440" cy="384048"/>
          </a:xfrm>
          <a:prstGeom prst="rect">
            <a:avLst/>
          </a:prstGeom>
          <a:solidFill>
            <a:srgbClr val="F3F4F6"/>
          </a:solidFill>
          <a:ln w="6350">
            <a:solidFill>
              <a:srgbClr val="D5DAE2"/>
            </a:solidFill>
            <a:prstDash val="solid"/>
          </a:ln>
        </p:spPr>
      </p:sp>
      <p:sp>
        <p:nvSpPr>
          <p:cNvPr id="14" name="Text 12"/>
          <p:cNvSpPr/>
          <p:nvPr/>
        </p:nvSpPr>
        <p:spPr>
          <a:xfrm>
            <a:off x="850072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コンプライアンス部(AML)</a:t>
            </a:r>
            <a:endParaRPr lang="en-US" sz="850" dirty="0"/>
          </a:p>
        </p:txBody>
      </p:sp>
      <p:sp>
        <p:nvSpPr>
          <p:cNvPr id="15" name="Shape 13"/>
          <p:cNvSpPr/>
          <p:nvPr/>
        </p:nvSpPr>
        <p:spPr>
          <a:xfrm>
            <a:off x="8473288" y="1252728"/>
            <a:ext cx="0" cy="4892040"/>
          </a:xfrm>
          <a:prstGeom prst="line">
            <a:avLst/>
          </a:prstGeom>
          <a:noFill/>
          <a:ln w="6350">
            <a:solidFill>
              <a:srgbClr val="D5DAE2"/>
            </a:solidFill>
            <a:prstDash val="dash"/>
          </a:ln>
        </p:spPr>
      </p:sp>
      <p:sp>
        <p:nvSpPr>
          <p:cNvPr id="16" name="Shape 14"/>
          <p:cNvSpPr/>
          <p:nvPr/>
        </p:nvSpPr>
        <p:spPr>
          <a:xfrm>
            <a:off x="10850728" y="1252728"/>
            <a:ext cx="0" cy="4892040"/>
          </a:xfrm>
          <a:prstGeom prst="line">
            <a:avLst/>
          </a:prstGeom>
          <a:noFill/>
          <a:ln w="6350">
            <a:solidFill>
              <a:srgbClr val="D5DAE2"/>
            </a:solidFill>
            <a:prstDash val="dash"/>
          </a:ln>
        </p:spPr>
      </p:sp>
      <p:sp>
        <p:nvSpPr>
          <p:cNvPr id="17" name="Shape 15"/>
          <p:cNvSpPr/>
          <p:nvPr/>
        </p:nvSpPr>
        <p:spPr>
          <a:xfrm>
            <a:off x="1615288" y="1371600"/>
            <a:ext cx="1828800" cy="402336"/>
          </a:xfrm>
          <a:prstGeom prst="roundRect">
            <a:avLst/>
          </a:prstGeom>
          <a:solidFill>
            <a:srgbClr val="D5E8D4"/>
          </a:solidFill>
          <a:ln w="9525">
            <a:solidFill>
              <a:srgbClr val="5A8A55"/>
            </a:solidFill>
            <a:prstDash val="solid"/>
          </a:ln>
        </p:spPr>
      </p:sp>
      <p:sp>
        <p:nvSpPr>
          <p:cNvPr id="18" name="Text 16"/>
          <p:cNvSpPr/>
          <p:nvPr/>
        </p:nvSpPr>
        <p:spPr>
          <a:xfrm>
            <a:off x="165186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40. 被疑事案発生</a:t>
            </a:r>
            <a:endParaRPr lang="en-US" sz="750" dirty="0"/>
          </a:p>
        </p:txBody>
      </p:sp>
      <p:sp>
        <p:nvSpPr>
          <p:cNvPr id="19" name="Shape 17"/>
          <p:cNvSpPr/>
          <p:nvPr/>
        </p:nvSpPr>
        <p:spPr>
          <a:xfrm>
            <a:off x="3992728" y="1901952"/>
            <a:ext cx="1828800" cy="402336"/>
          </a:xfrm>
          <a:prstGeom prst="rect">
            <a:avLst/>
          </a:prstGeom>
          <a:solidFill>
            <a:srgbClr val="FFF6E5"/>
          </a:solidFill>
          <a:ln w="19050">
            <a:solidFill>
              <a:srgbClr val="B85C00"/>
            </a:solidFill>
            <a:prstDash val="solid"/>
          </a:ln>
        </p:spPr>
      </p:sp>
      <p:sp>
        <p:nvSpPr>
          <p:cNvPr id="20" name="Text 18"/>
          <p:cNvSpPr/>
          <p:nvPr/>
        </p:nvSpPr>
        <p:spPr>
          <a:xfrm>
            <a:off x="402930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41. 判定母集団登録・残件管理</a:t>
            </a:r>
            <a:endParaRPr lang="en-US" sz="750" dirty="0"/>
          </a:p>
        </p:txBody>
      </p:sp>
      <p:sp>
        <p:nvSpPr>
          <p:cNvPr id="21" name="Text 19"/>
          <p:cNvSpPr/>
          <p:nvPr/>
        </p:nvSpPr>
        <p:spPr>
          <a:xfrm>
            <a:off x="3626968" y="1901952"/>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22" name="Shape 20"/>
          <p:cNvSpPr/>
          <p:nvPr/>
        </p:nvSpPr>
        <p:spPr>
          <a:xfrm>
            <a:off x="3992728" y="2432304"/>
            <a:ext cx="1828800" cy="402336"/>
          </a:xfrm>
          <a:prstGeom prst="rect">
            <a:avLst/>
          </a:prstGeom>
          <a:solidFill>
            <a:srgbClr val="FFF6E5"/>
          </a:solidFill>
          <a:ln w="19050">
            <a:solidFill>
              <a:srgbClr val="B85C00"/>
            </a:solidFill>
            <a:prstDash val="solid"/>
          </a:ln>
        </p:spPr>
      </p:sp>
      <p:sp>
        <p:nvSpPr>
          <p:cNvPr id="23" name="Text 21"/>
          <p:cNvSpPr/>
          <p:nvPr/>
        </p:nvSpPr>
        <p:spPr>
          <a:xfrm>
            <a:off x="402930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42. SAR要否判定</a:t>
            </a:r>
            <a:endParaRPr lang="en-US" sz="750" dirty="0"/>
          </a:p>
        </p:txBody>
      </p:sp>
      <p:sp>
        <p:nvSpPr>
          <p:cNvPr id="24" name="Text 22"/>
          <p:cNvSpPr/>
          <p:nvPr/>
        </p:nvSpPr>
        <p:spPr>
          <a:xfrm>
            <a:off x="3626968" y="2432304"/>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25" name="Shape 23"/>
          <p:cNvSpPr/>
          <p:nvPr/>
        </p:nvSpPr>
        <p:spPr>
          <a:xfrm>
            <a:off x="3992728" y="2962656"/>
            <a:ext cx="1828800" cy="402336"/>
          </a:xfrm>
          <a:prstGeom prst="rect">
            <a:avLst/>
          </a:prstGeom>
          <a:solidFill>
            <a:srgbClr val="FFF6E5"/>
          </a:solidFill>
          <a:ln w="19050">
            <a:solidFill>
              <a:srgbClr val="B85C00"/>
            </a:solidFill>
            <a:prstDash val="solid"/>
          </a:ln>
        </p:spPr>
      </p:sp>
      <p:sp>
        <p:nvSpPr>
          <p:cNvPr id="26" name="Text 24"/>
          <p:cNvSpPr/>
          <p:nvPr/>
        </p:nvSpPr>
        <p:spPr>
          <a:xfrm>
            <a:off x="4029304" y="296265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141. 届出不要根拠記録(例外)</a:t>
            </a:r>
            <a:endParaRPr lang="en-US" sz="750" dirty="0"/>
          </a:p>
        </p:txBody>
      </p:sp>
      <p:sp>
        <p:nvSpPr>
          <p:cNvPr id="27" name="Text 25"/>
          <p:cNvSpPr/>
          <p:nvPr/>
        </p:nvSpPr>
        <p:spPr>
          <a:xfrm>
            <a:off x="3626968" y="2962656"/>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28" name="Shape 26"/>
          <p:cNvSpPr/>
          <p:nvPr/>
        </p:nvSpPr>
        <p:spPr>
          <a:xfrm>
            <a:off x="3992728" y="3493008"/>
            <a:ext cx="1828800" cy="402336"/>
          </a:xfrm>
          <a:prstGeom prst="rect">
            <a:avLst/>
          </a:prstGeom>
          <a:solidFill>
            <a:srgbClr val="FFF6E5"/>
          </a:solidFill>
          <a:ln w="19050">
            <a:solidFill>
              <a:srgbClr val="B85C00"/>
            </a:solidFill>
            <a:prstDash val="solid"/>
          </a:ln>
        </p:spPr>
      </p:sp>
      <p:sp>
        <p:nvSpPr>
          <p:cNvPr id="29" name="Text 27"/>
          <p:cNvSpPr/>
          <p:nvPr/>
        </p:nvSpPr>
        <p:spPr>
          <a:xfrm>
            <a:off x="4029304" y="3493008"/>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43. SAR作成(ティッピングオフ禁止)</a:t>
            </a:r>
            <a:endParaRPr lang="en-US" sz="750" dirty="0"/>
          </a:p>
        </p:txBody>
      </p:sp>
      <p:sp>
        <p:nvSpPr>
          <p:cNvPr id="30" name="Text 28"/>
          <p:cNvSpPr/>
          <p:nvPr/>
        </p:nvSpPr>
        <p:spPr>
          <a:xfrm>
            <a:off x="3626968" y="3493008"/>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C2</a:t>
            </a:r>
            <a:endParaRPr lang="en-US" sz="750" dirty="0"/>
          </a:p>
        </p:txBody>
      </p:sp>
      <p:sp>
        <p:nvSpPr>
          <p:cNvPr id="31" name="Shape 29"/>
          <p:cNvSpPr/>
          <p:nvPr/>
        </p:nvSpPr>
        <p:spPr>
          <a:xfrm>
            <a:off x="6370168" y="4023360"/>
            <a:ext cx="1828800" cy="402336"/>
          </a:xfrm>
          <a:prstGeom prst="rect">
            <a:avLst/>
          </a:prstGeom>
          <a:solidFill>
            <a:srgbClr val="FFF6E5"/>
          </a:solidFill>
          <a:ln w="19050">
            <a:solidFill>
              <a:srgbClr val="B85C00"/>
            </a:solidFill>
            <a:prstDash val="solid"/>
          </a:ln>
        </p:spPr>
      </p:sp>
      <p:sp>
        <p:nvSpPr>
          <p:cNvPr id="32" name="Text 30"/>
          <p:cNvSpPr/>
          <p:nvPr/>
        </p:nvSpPr>
        <p:spPr>
          <a:xfrm>
            <a:off x="6406744" y="402336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44. SAR記載承認</a:t>
            </a:r>
            <a:endParaRPr lang="en-US" sz="750" dirty="0"/>
          </a:p>
        </p:txBody>
      </p:sp>
      <p:sp>
        <p:nvSpPr>
          <p:cNvPr id="33" name="Text 31"/>
          <p:cNvSpPr/>
          <p:nvPr/>
        </p:nvSpPr>
        <p:spPr>
          <a:xfrm>
            <a:off x="6004408" y="4023360"/>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34" name="Shape 32"/>
          <p:cNvSpPr/>
          <p:nvPr/>
        </p:nvSpPr>
        <p:spPr>
          <a:xfrm>
            <a:off x="3992728" y="4553712"/>
            <a:ext cx="1828800" cy="402336"/>
          </a:xfrm>
          <a:prstGeom prst="rect">
            <a:avLst/>
          </a:prstGeom>
          <a:solidFill>
            <a:srgbClr val="FFF6E5"/>
          </a:solidFill>
          <a:ln w="19050">
            <a:solidFill>
              <a:srgbClr val="B85C00"/>
            </a:solidFill>
            <a:prstDash val="solid"/>
          </a:ln>
        </p:spPr>
      </p:sp>
      <p:sp>
        <p:nvSpPr>
          <p:cNvPr id="35" name="Text 33"/>
          <p:cNvSpPr/>
          <p:nvPr/>
        </p:nvSpPr>
        <p:spPr>
          <a:xfrm>
            <a:off x="4029304" y="455371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142. SAR修正(差戻し・例外)</a:t>
            </a:r>
            <a:endParaRPr lang="en-US" sz="750" dirty="0"/>
          </a:p>
        </p:txBody>
      </p:sp>
      <p:sp>
        <p:nvSpPr>
          <p:cNvPr id="36" name="Text 34"/>
          <p:cNvSpPr/>
          <p:nvPr/>
        </p:nvSpPr>
        <p:spPr>
          <a:xfrm>
            <a:off x="3626968" y="4553712"/>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C2</a:t>
            </a:r>
            <a:endParaRPr lang="en-US" sz="750" dirty="0"/>
          </a:p>
        </p:txBody>
      </p:sp>
      <p:sp>
        <p:nvSpPr>
          <p:cNvPr id="37" name="Shape 35"/>
          <p:cNvSpPr/>
          <p:nvPr/>
        </p:nvSpPr>
        <p:spPr>
          <a:xfrm>
            <a:off x="8747608" y="5084064"/>
            <a:ext cx="1828800" cy="402336"/>
          </a:xfrm>
          <a:prstGeom prst="rect">
            <a:avLst/>
          </a:prstGeom>
          <a:solidFill>
            <a:srgbClr val="FFF6E5"/>
          </a:solidFill>
          <a:ln w="19050">
            <a:solidFill>
              <a:srgbClr val="B85C00"/>
            </a:solidFill>
            <a:prstDash val="solid"/>
          </a:ln>
        </p:spPr>
      </p:sp>
      <p:sp>
        <p:nvSpPr>
          <p:cNvPr id="38" name="Text 36"/>
          <p:cNvSpPr/>
          <p:nvPr/>
        </p:nvSpPr>
        <p:spPr>
          <a:xfrm>
            <a:off x="8784184" y="508406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45. 当局へ電子届出</a:t>
            </a:r>
            <a:endParaRPr lang="en-US" sz="750" dirty="0"/>
          </a:p>
        </p:txBody>
      </p:sp>
      <p:sp>
        <p:nvSpPr>
          <p:cNvPr id="39" name="Text 37"/>
          <p:cNvSpPr/>
          <p:nvPr/>
        </p:nvSpPr>
        <p:spPr>
          <a:xfrm>
            <a:off x="8381848" y="5084064"/>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C1</a:t>
            </a:r>
            <a:endParaRPr lang="en-US" sz="750" dirty="0"/>
          </a:p>
        </p:txBody>
      </p:sp>
      <p:sp>
        <p:nvSpPr>
          <p:cNvPr id="40" name="Shape 38"/>
          <p:cNvSpPr/>
          <p:nvPr/>
        </p:nvSpPr>
        <p:spPr>
          <a:xfrm>
            <a:off x="1615288" y="5614416"/>
            <a:ext cx="1828800" cy="402336"/>
          </a:xfrm>
          <a:prstGeom prst="rect">
            <a:avLst/>
          </a:prstGeom>
          <a:solidFill>
            <a:srgbClr val="FFFFFF"/>
          </a:solidFill>
          <a:ln w="9525">
            <a:solidFill>
              <a:srgbClr val="555555"/>
            </a:solidFill>
            <a:prstDash val="solid"/>
          </a:ln>
        </p:spPr>
      </p:sp>
      <p:sp>
        <p:nvSpPr>
          <p:cNvPr id="41" name="Text 39"/>
          <p:cNvSpPr/>
          <p:nvPr/>
        </p:nvSpPr>
        <p:spPr>
          <a:xfrm>
            <a:off x="1651864" y="561441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46. 取引取扱の確定(凍結/解除)</a:t>
            </a:r>
            <a:endParaRPr lang="en-US" sz="750" dirty="0"/>
          </a:p>
        </p:txBody>
      </p:sp>
      <p:sp>
        <p:nvSpPr>
          <p:cNvPr id="42" name="Shape 40"/>
          <p:cNvSpPr/>
          <p:nvPr/>
        </p:nvSpPr>
        <p:spPr>
          <a:xfrm>
            <a:off x="2529688" y="1773936"/>
            <a:ext cx="0" cy="64008"/>
          </a:xfrm>
          <a:prstGeom prst="line">
            <a:avLst/>
          </a:prstGeom>
          <a:noFill/>
          <a:ln w="9525">
            <a:solidFill>
              <a:srgbClr val="666666"/>
            </a:solidFill>
            <a:prstDash val="solid"/>
          </a:ln>
        </p:spPr>
      </p:sp>
      <p:sp>
        <p:nvSpPr>
          <p:cNvPr id="43" name="Shape 41"/>
          <p:cNvSpPr/>
          <p:nvPr/>
        </p:nvSpPr>
        <p:spPr>
          <a:xfrm>
            <a:off x="2529688" y="1837944"/>
            <a:ext cx="2377440" cy="0"/>
          </a:xfrm>
          <a:prstGeom prst="line">
            <a:avLst/>
          </a:prstGeom>
          <a:noFill/>
          <a:ln w="9525">
            <a:solidFill>
              <a:srgbClr val="666666"/>
            </a:solidFill>
            <a:prstDash val="solid"/>
          </a:ln>
        </p:spPr>
      </p:sp>
      <p:sp>
        <p:nvSpPr>
          <p:cNvPr id="44" name="Shape 42"/>
          <p:cNvSpPr/>
          <p:nvPr/>
        </p:nvSpPr>
        <p:spPr>
          <a:xfrm>
            <a:off x="4907128" y="1837944"/>
            <a:ext cx="0" cy="64008"/>
          </a:xfrm>
          <a:prstGeom prst="line">
            <a:avLst/>
          </a:prstGeom>
          <a:noFill/>
          <a:ln w="9525">
            <a:solidFill>
              <a:srgbClr val="666666"/>
            </a:solidFill>
            <a:prstDash val="solid"/>
            <a:tailEnd type="triangle"/>
          </a:ln>
        </p:spPr>
      </p:sp>
      <p:sp>
        <p:nvSpPr>
          <p:cNvPr id="45" name="Shape 43"/>
          <p:cNvSpPr/>
          <p:nvPr/>
        </p:nvSpPr>
        <p:spPr>
          <a:xfrm>
            <a:off x="4907128" y="2304288"/>
            <a:ext cx="0" cy="128016"/>
          </a:xfrm>
          <a:prstGeom prst="line">
            <a:avLst/>
          </a:prstGeom>
          <a:noFill/>
          <a:ln w="9525">
            <a:solidFill>
              <a:srgbClr val="666666"/>
            </a:solidFill>
            <a:prstDash val="solid"/>
            <a:tailEnd type="triangle"/>
          </a:ln>
        </p:spPr>
      </p:sp>
      <p:sp>
        <p:nvSpPr>
          <p:cNvPr id="46" name="Shape 44"/>
          <p:cNvSpPr/>
          <p:nvPr/>
        </p:nvSpPr>
        <p:spPr>
          <a:xfrm>
            <a:off x="4907128" y="2834640"/>
            <a:ext cx="0" cy="658368"/>
          </a:xfrm>
          <a:prstGeom prst="line">
            <a:avLst/>
          </a:prstGeom>
          <a:noFill/>
          <a:ln w="9525">
            <a:solidFill>
              <a:srgbClr val="666666"/>
            </a:solidFill>
            <a:prstDash val="solid"/>
            <a:tailEnd type="triangle"/>
          </a:ln>
        </p:spPr>
      </p:sp>
      <p:sp>
        <p:nvSpPr>
          <p:cNvPr id="47" name="Shape 45"/>
          <p:cNvSpPr/>
          <p:nvPr/>
        </p:nvSpPr>
        <p:spPr>
          <a:xfrm>
            <a:off x="4907128" y="2834640"/>
            <a:ext cx="0" cy="128016"/>
          </a:xfrm>
          <a:prstGeom prst="line">
            <a:avLst/>
          </a:prstGeom>
          <a:noFill/>
          <a:ln w="9525">
            <a:solidFill>
              <a:srgbClr val="999999"/>
            </a:solidFill>
            <a:prstDash val="dash"/>
            <a:tailEnd type="triangle"/>
          </a:ln>
        </p:spPr>
      </p:sp>
      <p:sp>
        <p:nvSpPr>
          <p:cNvPr id="48" name="Text 46"/>
          <p:cNvSpPr/>
          <p:nvPr/>
        </p:nvSpPr>
        <p:spPr>
          <a:xfrm>
            <a:off x="4175608" y="3374136"/>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47</a:t>
            </a:r>
            <a:endParaRPr lang="en-US" sz="650" dirty="0"/>
          </a:p>
        </p:txBody>
      </p:sp>
      <p:sp>
        <p:nvSpPr>
          <p:cNvPr id="49" name="Shape 47"/>
          <p:cNvSpPr/>
          <p:nvPr/>
        </p:nvSpPr>
        <p:spPr>
          <a:xfrm>
            <a:off x="4907128" y="3895344"/>
            <a:ext cx="0" cy="64008"/>
          </a:xfrm>
          <a:prstGeom prst="line">
            <a:avLst/>
          </a:prstGeom>
          <a:noFill/>
          <a:ln w="9525">
            <a:solidFill>
              <a:srgbClr val="666666"/>
            </a:solidFill>
            <a:prstDash val="solid"/>
          </a:ln>
        </p:spPr>
      </p:sp>
      <p:sp>
        <p:nvSpPr>
          <p:cNvPr id="50" name="Shape 48"/>
          <p:cNvSpPr/>
          <p:nvPr/>
        </p:nvSpPr>
        <p:spPr>
          <a:xfrm>
            <a:off x="4907128" y="3959352"/>
            <a:ext cx="2377440" cy="0"/>
          </a:xfrm>
          <a:prstGeom prst="line">
            <a:avLst/>
          </a:prstGeom>
          <a:noFill/>
          <a:ln w="9525">
            <a:solidFill>
              <a:srgbClr val="666666"/>
            </a:solidFill>
            <a:prstDash val="solid"/>
          </a:ln>
        </p:spPr>
      </p:sp>
      <p:sp>
        <p:nvSpPr>
          <p:cNvPr id="51" name="Shape 49"/>
          <p:cNvSpPr/>
          <p:nvPr/>
        </p:nvSpPr>
        <p:spPr>
          <a:xfrm>
            <a:off x="7284568" y="3959352"/>
            <a:ext cx="0" cy="64008"/>
          </a:xfrm>
          <a:prstGeom prst="line">
            <a:avLst/>
          </a:prstGeom>
          <a:noFill/>
          <a:ln w="9525">
            <a:solidFill>
              <a:srgbClr val="666666"/>
            </a:solidFill>
            <a:prstDash val="solid"/>
            <a:tailEnd type="triangle"/>
          </a:ln>
        </p:spPr>
      </p:sp>
      <p:sp>
        <p:nvSpPr>
          <p:cNvPr id="52" name="Shape 50"/>
          <p:cNvSpPr/>
          <p:nvPr/>
        </p:nvSpPr>
        <p:spPr>
          <a:xfrm>
            <a:off x="7284568" y="4425696"/>
            <a:ext cx="0" cy="329184"/>
          </a:xfrm>
          <a:prstGeom prst="line">
            <a:avLst/>
          </a:prstGeom>
          <a:noFill/>
          <a:ln w="9525">
            <a:solidFill>
              <a:srgbClr val="666666"/>
            </a:solidFill>
            <a:prstDash val="solid"/>
          </a:ln>
        </p:spPr>
      </p:sp>
      <p:sp>
        <p:nvSpPr>
          <p:cNvPr id="53" name="Shape 51"/>
          <p:cNvSpPr/>
          <p:nvPr/>
        </p:nvSpPr>
        <p:spPr>
          <a:xfrm>
            <a:off x="7284568" y="4754880"/>
            <a:ext cx="2377440" cy="0"/>
          </a:xfrm>
          <a:prstGeom prst="line">
            <a:avLst/>
          </a:prstGeom>
          <a:noFill/>
          <a:ln w="9525">
            <a:solidFill>
              <a:srgbClr val="666666"/>
            </a:solidFill>
            <a:prstDash val="solid"/>
          </a:ln>
        </p:spPr>
      </p:sp>
      <p:sp>
        <p:nvSpPr>
          <p:cNvPr id="54" name="Shape 52"/>
          <p:cNvSpPr/>
          <p:nvPr/>
        </p:nvSpPr>
        <p:spPr>
          <a:xfrm>
            <a:off x="9662008" y="4754880"/>
            <a:ext cx="0" cy="329184"/>
          </a:xfrm>
          <a:prstGeom prst="line">
            <a:avLst/>
          </a:prstGeom>
          <a:noFill/>
          <a:ln w="9525">
            <a:solidFill>
              <a:srgbClr val="666666"/>
            </a:solidFill>
            <a:prstDash val="solid"/>
            <a:tailEnd type="triangle"/>
          </a:ln>
        </p:spPr>
      </p:sp>
      <p:sp>
        <p:nvSpPr>
          <p:cNvPr id="55" name="Text 53"/>
          <p:cNvSpPr/>
          <p:nvPr/>
        </p:nvSpPr>
        <p:spPr>
          <a:xfrm>
            <a:off x="7339432" y="4434840"/>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承認</a:t>
            </a:r>
            <a:endParaRPr lang="en-US" sz="650" dirty="0"/>
          </a:p>
        </p:txBody>
      </p:sp>
      <p:sp>
        <p:nvSpPr>
          <p:cNvPr id="56" name="Shape 54"/>
          <p:cNvSpPr/>
          <p:nvPr/>
        </p:nvSpPr>
        <p:spPr>
          <a:xfrm>
            <a:off x="7284568" y="4425696"/>
            <a:ext cx="0" cy="64008"/>
          </a:xfrm>
          <a:prstGeom prst="line">
            <a:avLst/>
          </a:prstGeom>
          <a:noFill/>
          <a:ln w="9525">
            <a:solidFill>
              <a:srgbClr val="999999"/>
            </a:solidFill>
            <a:prstDash val="dash"/>
          </a:ln>
        </p:spPr>
      </p:sp>
      <p:sp>
        <p:nvSpPr>
          <p:cNvPr id="57" name="Shape 55"/>
          <p:cNvSpPr/>
          <p:nvPr/>
        </p:nvSpPr>
        <p:spPr>
          <a:xfrm>
            <a:off x="4907128" y="4489704"/>
            <a:ext cx="2377440" cy="0"/>
          </a:xfrm>
          <a:prstGeom prst="line">
            <a:avLst/>
          </a:prstGeom>
          <a:noFill/>
          <a:ln w="9525">
            <a:solidFill>
              <a:srgbClr val="999999"/>
            </a:solidFill>
            <a:prstDash val="dash"/>
          </a:ln>
        </p:spPr>
      </p:sp>
      <p:sp>
        <p:nvSpPr>
          <p:cNvPr id="58" name="Shape 56"/>
          <p:cNvSpPr/>
          <p:nvPr/>
        </p:nvSpPr>
        <p:spPr>
          <a:xfrm>
            <a:off x="4907128" y="4489704"/>
            <a:ext cx="0" cy="64008"/>
          </a:xfrm>
          <a:prstGeom prst="line">
            <a:avLst/>
          </a:prstGeom>
          <a:noFill/>
          <a:ln w="9525">
            <a:solidFill>
              <a:srgbClr val="999999"/>
            </a:solidFill>
            <a:prstDash val="dash"/>
            <a:tailEnd type="triangle"/>
          </a:ln>
        </p:spPr>
      </p:sp>
      <p:sp>
        <p:nvSpPr>
          <p:cNvPr id="59" name="Text 57"/>
          <p:cNvSpPr/>
          <p:nvPr/>
        </p:nvSpPr>
        <p:spPr>
          <a:xfrm>
            <a:off x="6498184" y="4434840"/>
            <a:ext cx="731520" cy="137160"/>
          </a:xfrm>
          <a:prstGeom prst="rect">
            <a:avLst/>
          </a:prstGeom>
          <a:noFill/>
          <a:ln/>
        </p:spPr>
        <p:txBody>
          <a:bodyPr wrap="square" rtlCol="0" anchor="ctr"/>
          <a:lstStyle/>
          <a:p>
            <a:pPr algn="r" indent="0" marL="0">
              <a:buNone/>
            </a:pPr>
            <a:r>
              <a:rPr lang="en-US" sz="650" dirty="0">
                <a:solidFill>
                  <a:srgbClr val="6B7280"/>
                </a:solidFill>
                <a:latin typeface="Yu Gothic" pitchFamily="34" charset="0"/>
                <a:ea typeface="Yu Gothic" pitchFamily="34" charset="-122"/>
                <a:cs typeface="Yu Gothic" pitchFamily="34" charset="-120"/>
              </a:rPr>
              <a:t>差戻し</a:t>
            </a:r>
            <a:endParaRPr lang="en-US" sz="650" dirty="0"/>
          </a:p>
        </p:txBody>
      </p:sp>
      <p:sp>
        <p:nvSpPr>
          <p:cNvPr id="60" name="Shape 58"/>
          <p:cNvSpPr/>
          <p:nvPr/>
        </p:nvSpPr>
        <p:spPr>
          <a:xfrm>
            <a:off x="4907128" y="4956048"/>
            <a:ext cx="0" cy="54864"/>
          </a:xfrm>
          <a:prstGeom prst="line">
            <a:avLst/>
          </a:prstGeom>
          <a:noFill/>
          <a:ln w="9525">
            <a:solidFill>
              <a:srgbClr val="999999"/>
            </a:solidFill>
            <a:prstDash val="dash"/>
          </a:ln>
        </p:spPr>
      </p:sp>
      <p:sp>
        <p:nvSpPr>
          <p:cNvPr id="61" name="Shape 59"/>
          <p:cNvSpPr/>
          <p:nvPr/>
        </p:nvSpPr>
        <p:spPr>
          <a:xfrm>
            <a:off x="4907128" y="5010912"/>
            <a:ext cx="2377440" cy="0"/>
          </a:xfrm>
          <a:prstGeom prst="line">
            <a:avLst/>
          </a:prstGeom>
          <a:noFill/>
          <a:ln w="9525">
            <a:solidFill>
              <a:srgbClr val="999999"/>
            </a:solidFill>
            <a:prstDash val="dash"/>
          </a:ln>
        </p:spPr>
      </p:sp>
      <p:sp>
        <p:nvSpPr>
          <p:cNvPr id="62" name="Shape 60"/>
          <p:cNvSpPr/>
          <p:nvPr/>
        </p:nvSpPr>
        <p:spPr>
          <a:xfrm>
            <a:off x="7284568" y="5010912"/>
            <a:ext cx="0" cy="18288"/>
          </a:xfrm>
          <a:prstGeom prst="line">
            <a:avLst/>
          </a:prstGeom>
          <a:noFill/>
          <a:ln w="9525">
            <a:solidFill>
              <a:srgbClr val="999999"/>
            </a:solidFill>
            <a:prstDash val="dash"/>
            <a:tailEnd type="triangle"/>
          </a:ln>
        </p:spPr>
      </p:sp>
      <p:sp>
        <p:nvSpPr>
          <p:cNvPr id="63" name="Text 61"/>
          <p:cNvSpPr/>
          <p:nvPr/>
        </p:nvSpPr>
        <p:spPr>
          <a:xfrm>
            <a:off x="4961992" y="4965192"/>
            <a:ext cx="731520" cy="137160"/>
          </a:xfrm>
          <a:prstGeom prst="rect">
            <a:avLst/>
          </a:prstGeom>
          <a:noFill/>
          <a:ln/>
        </p:spPr>
        <p:txBody>
          <a:bodyPr wrap="square" rtlCol="0" anchor="ctr"/>
          <a:lstStyle/>
          <a:p>
            <a:pPr algn="l" indent="0" marL="0">
              <a:buNone/>
            </a:pPr>
            <a:r>
              <a:rPr lang="en-US" sz="650" dirty="0">
                <a:solidFill>
                  <a:srgbClr val="6B7280"/>
                </a:solidFill>
                <a:latin typeface="Yu Gothic" pitchFamily="34" charset="0"/>
                <a:ea typeface="Yu Gothic" pitchFamily="34" charset="-122"/>
                <a:cs typeface="Yu Gothic" pitchFamily="34" charset="-120"/>
              </a:rPr>
              <a:t>再申請</a:t>
            </a:r>
            <a:endParaRPr lang="en-US" sz="650" dirty="0"/>
          </a:p>
        </p:txBody>
      </p:sp>
      <p:sp>
        <p:nvSpPr>
          <p:cNvPr id="64" name="Shape 62"/>
          <p:cNvSpPr/>
          <p:nvPr/>
        </p:nvSpPr>
        <p:spPr>
          <a:xfrm>
            <a:off x="9662008" y="5486400"/>
            <a:ext cx="0" cy="64008"/>
          </a:xfrm>
          <a:prstGeom prst="line">
            <a:avLst/>
          </a:prstGeom>
          <a:noFill/>
          <a:ln w="9525">
            <a:solidFill>
              <a:srgbClr val="666666"/>
            </a:solidFill>
            <a:prstDash val="solid"/>
          </a:ln>
        </p:spPr>
      </p:sp>
      <p:sp>
        <p:nvSpPr>
          <p:cNvPr id="65" name="Shape 63"/>
          <p:cNvSpPr/>
          <p:nvPr/>
        </p:nvSpPr>
        <p:spPr>
          <a:xfrm>
            <a:off x="2529688" y="5550408"/>
            <a:ext cx="7132320" cy="0"/>
          </a:xfrm>
          <a:prstGeom prst="line">
            <a:avLst/>
          </a:prstGeom>
          <a:noFill/>
          <a:ln w="9525">
            <a:solidFill>
              <a:srgbClr val="666666"/>
            </a:solidFill>
            <a:prstDash val="solid"/>
          </a:ln>
        </p:spPr>
      </p:sp>
      <p:sp>
        <p:nvSpPr>
          <p:cNvPr id="66" name="Shape 64"/>
          <p:cNvSpPr/>
          <p:nvPr/>
        </p:nvSpPr>
        <p:spPr>
          <a:xfrm>
            <a:off x="2529688" y="5550408"/>
            <a:ext cx="0" cy="64008"/>
          </a:xfrm>
          <a:prstGeom prst="line">
            <a:avLst/>
          </a:prstGeom>
          <a:noFill/>
          <a:ln w="9525">
            <a:solidFill>
              <a:srgbClr val="666666"/>
            </a:solidFill>
            <a:prstDash val="solid"/>
            <a:tailEnd type="triangle"/>
          </a:ln>
        </p:spPr>
      </p:sp>
      <p:sp>
        <p:nvSpPr>
          <p:cNvPr id="67" name="Text 65"/>
          <p:cNvSpPr/>
          <p:nvPr/>
        </p:nvSpPr>
        <p:spPr>
          <a:xfrm>
            <a:off x="1798168" y="6025896"/>
            <a:ext cx="1463040" cy="146304"/>
          </a:xfrm>
          <a:prstGeom prst="rect">
            <a:avLst/>
          </a:prstGeom>
          <a:noFill/>
          <a:ln/>
        </p:spPr>
        <p:txBody>
          <a:bodyPr wrap="square" rtlCol="0" anchor="ctr"/>
          <a:lstStyle/>
          <a:p>
            <a:pPr algn="ctr" indent="0" marL="0">
              <a:buNone/>
            </a:pPr>
            <a:r>
              <a:rPr lang="en-US" sz="650" dirty="0">
                <a:solidFill>
                  <a:srgbClr val="6B7280"/>
                </a:solidFill>
                <a:latin typeface="Yu Gothic" pitchFamily="34" charset="0"/>
                <a:ea typeface="Yu Gothic" pitchFamily="34" charset="-122"/>
                <a:cs typeface="Yu Gothic" pitchFamily="34" charset="-120"/>
              </a:rPr>
              <a:t>→ 47</a:t>
            </a:r>
            <a:endParaRPr lang="en-US" sz="650" dirty="0"/>
          </a:p>
        </p:txBody>
      </p:sp>
      <p:sp>
        <p:nvSpPr>
          <p:cNvPr id="68" name="Text 66"/>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11480" y="292608"/>
            <a:ext cx="82296" cy="402336"/>
          </a:xfrm>
          <a:prstGeom prst="rect">
            <a:avLst/>
          </a:prstGeom>
          <a:solidFill>
            <a:srgbClr val="C0392B"/>
          </a:solidFill>
          <a:ln/>
        </p:spPr>
      </p:sp>
      <p:sp>
        <p:nvSpPr>
          <p:cNvPr id="3" name="Text 1"/>
          <p:cNvSpPr/>
          <p:nvPr/>
        </p:nvSpPr>
        <p:spPr>
          <a:xfrm>
            <a:off x="612648" y="237744"/>
            <a:ext cx="11167567" cy="512064"/>
          </a:xfrm>
          <a:prstGeom prst="rect">
            <a:avLst/>
          </a:prstGeom>
          <a:noFill/>
          <a:ln/>
        </p:spPr>
        <p:txBody>
          <a:bodyPr wrap="square" rtlCol="0" anchor="ctr"/>
          <a:lstStyle/>
          <a:p>
            <a:pPr indent="0" marL="0">
              <a:buNone/>
            </a:pPr>
            <a:r>
              <a:rPr lang="en-US" sz="1700" b="1" dirty="0">
                <a:solidFill>
                  <a:srgbClr val="24406B"/>
                </a:solidFill>
                <a:latin typeface="Yu Gothic" pitchFamily="34" charset="0"/>
                <a:ea typeface="Yu Gothic" pitchFamily="34" charset="-122"/>
                <a:cs typeface="Yu Gothic" pitchFamily="34" charset="-120"/>
              </a:rPr>
              <a:t>疑わしい取引の届出(SAR)・当局報告と記録保存・母集団網羅性（2/2）</a:t>
            </a:r>
            <a:endParaRPr lang="en-US" sz="1700" dirty="0"/>
          </a:p>
        </p:txBody>
      </p:sp>
      <p:sp>
        <p:nvSpPr>
          <p:cNvPr id="4" name="Shape 2"/>
          <p:cNvSpPr/>
          <p:nvPr/>
        </p:nvSpPr>
        <p:spPr>
          <a:xfrm>
            <a:off x="4907128" y="868680"/>
            <a:ext cx="2377440" cy="384048"/>
          </a:xfrm>
          <a:prstGeom prst="rect">
            <a:avLst/>
          </a:prstGeom>
          <a:solidFill>
            <a:srgbClr val="F3F4F6"/>
          </a:solidFill>
          <a:ln w="6350">
            <a:solidFill>
              <a:srgbClr val="D5DAE2"/>
            </a:solidFill>
            <a:prstDash val="solid"/>
          </a:ln>
        </p:spPr>
      </p:sp>
      <p:sp>
        <p:nvSpPr>
          <p:cNvPr id="5" name="Text 3"/>
          <p:cNvSpPr/>
          <p:nvPr/>
        </p:nvSpPr>
        <p:spPr>
          <a:xfrm>
            <a:off x="4934560" y="868680"/>
            <a:ext cx="2322576" cy="384048"/>
          </a:xfrm>
          <a:prstGeom prst="rect">
            <a:avLst/>
          </a:prstGeom>
          <a:noFill/>
          <a:ln/>
        </p:spPr>
        <p:txBody>
          <a:bodyPr wrap="square" rtlCol="0" anchor="ctr">
            <a:normAutofit/>
          </a:bodyPr>
          <a:lstStyle/>
          <a:p>
            <a:pPr algn="ctr" indent="0" marL="0">
              <a:buNone/>
            </a:pPr>
            <a:r>
              <a:rPr lang="en-US" sz="850" b="1" dirty="0">
                <a:solidFill>
                  <a:srgbClr val="24406B"/>
                </a:solidFill>
                <a:latin typeface="Yu Gothic" pitchFamily="34" charset="0"/>
                <a:ea typeface="Yu Gothic" pitchFamily="34" charset="-122"/>
                <a:cs typeface="Yu Gothic" pitchFamily="34" charset="-120"/>
              </a:rPr>
              <a:t>システム</a:t>
            </a:r>
            <a:endParaRPr lang="en-US" sz="850" dirty="0"/>
          </a:p>
        </p:txBody>
      </p:sp>
      <p:sp>
        <p:nvSpPr>
          <p:cNvPr id="6" name="Shape 4"/>
          <p:cNvSpPr/>
          <p:nvPr/>
        </p:nvSpPr>
        <p:spPr>
          <a:xfrm>
            <a:off x="4907128" y="1252728"/>
            <a:ext cx="0" cy="2240280"/>
          </a:xfrm>
          <a:prstGeom prst="line">
            <a:avLst/>
          </a:prstGeom>
          <a:noFill/>
          <a:ln w="6350">
            <a:solidFill>
              <a:srgbClr val="D5DAE2"/>
            </a:solidFill>
            <a:prstDash val="dash"/>
          </a:ln>
        </p:spPr>
      </p:sp>
      <p:sp>
        <p:nvSpPr>
          <p:cNvPr id="7" name="Shape 5"/>
          <p:cNvSpPr/>
          <p:nvPr/>
        </p:nvSpPr>
        <p:spPr>
          <a:xfrm>
            <a:off x="7284568" y="1252728"/>
            <a:ext cx="0" cy="2240280"/>
          </a:xfrm>
          <a:prstGeom prst="line">
            <a:avLst/>
          </a:prstGeom>
          <a:noFill/>
          <a:ln w="6350">
            <a:solidFill>
              <a:srgbClr val="D5DAE2"/>
            </a:solidFill>
            <a:prstDash val="dash"/>
          </a:ln>
        </p:spPr>
      </p:sp>
      <p:sp>
        <p:nvSpPr>
          <p:cNvPr id="8" name="Shape 6"/>
          <p:cNvSpPr/>
          <p:nvPr/>
        </p:nvSpPr>
        <p:spPr>
          <a:xfrm>
            <a:off x="5181448" y="1371600"/>
            <a:ext cx="1828800" cy="402336"/>
          </a:xfrm>
          <a:prstGeom prst="rect">
            <a:avLst/>
          </a:prstGeom>
          <a:solidFill>
            <a:srgbClr val="FFF6E5"/>
          </a:solidFill>
          <a:ln w="19050">
            <a:solidFill>
              <a:srgbClr val="B85C00"/>
            </a:solidFill>
            <a:prstDash val="solid"/>
          </a:ln>
        </p:spPr>
      </p:sp>
      <p:sp>
        <p:nvSpPr>
          <p:cNvPr id="9" name="Text 7"/>
          <p:cNvSpPr/>
          <p:nvPr/>
        </p:nvSpPr>
        <p:spPr>
          <a:xfrm>
            <a:off x="5218024" y="1371600"/>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47. AML/CFT記録保全</a:t>
            </a:r>
            <a:endParaRPr lang="en-US" sz="750" dirty="0"/>
          </a:p>
        </p:txBody>
      </p:sp>
      <p:sp>
        <p:nvSpPr>
          <p:cNvPr id="10" name="Text 8"/>
          <p:cNvSpPr/>
          <p:nvPr/>
        </p:nvSpPr>
        <p:spPr>
          <a:xfrm>
            <a:off x="4815688" y="1371600"/>
            <a:ext cx="329184" cy="402336"/>
          </a:xfrm>
          <a:prstGeom prst="rect">
            <a:avLst/>
          </a:prstGeom>
          <a:noFill/>
          <a:ln/>
        </p:spPr>
        <p:txBody>
          <a:bodyPr wrap="square" rtlCol="0" anchor="ctr"/>
          <a:lstStyle/>
          <a:p>
            <a:pPr algn="r" indent="0" marL="0">
              <a:buNone/>
            </a:pPr>
            <a:r>
              <a:rPr lang="en-US" sz="750" b="1" dirty="0">
                <a:solidFill>
                  <a:srgbClr val="B85C00"/>
                </a:solidFill>
                <a:latin typeface="Yu Gothic" pitchFamily="34" charset="0"/>
                <a:ea typeface="Yu Gothic" pitchFamily="34" charset="-122"/>
                <a:cs typeface="Yu Gothic" pitchFamily="34" charset="-120"/>
              </a:rPr>
              <a:t>C3</a:t>
            </a:r>
            <a:endParaRPr lang="en-US" sz="750" dirty="0"/>
          </a:p>
        </p:txBody>
      </p:sp>
      <p:sp>
        <p:nvSpPr>
          <p:cNvPr id="11" name="Shape 9"/>
          <p:cNvSpPr/>
          <p:nvPr/>
        </p:nvSpPr>
        <p:spPr>
          <a:xfrm>
            <a:off x="5181448" y="1901952"/>
            <a:ext cx="1828800" cy="402336"/>
          </a:xfrm>
          <a:prstGeom prst="rect">
            <a:avLst/>
          </a:prstGeom>
          <a:solidFill>
            <a:srgbClr val="FFFFFF"/>
          </a:solidFill>
          <a:ln w="9525">
            <a:solidFill>
              <a:srgbClr val="555555"/>
            </a:solidFill>
            <a:prstDash val="solid"/>
          </a:ln>
        </p:spPr>
      </p:sp>
      <p:sp>
        <p:nvSpPr>
          <p:cNvPr id="12" name="Text 10"/>
          <p:cNvSpPr/>
          <p:nvPr/>
        </p:nvSpPr>
        <p:spPr>
          <a:xfrm>
            <a:off x="5218024" y="1901952"/>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48. 会計上の取扱反映・仕訳</a:t>
            </a:r>
            <a:endParaRPr lang="en-US" sz="750" dirty="0"/>
          </a:p>
        </p:txBody>
      </p:sp>
      <p:sp>
        <p:nvSpPr>
          <p:cNvPr id="13" name="Shape 11"/>
          <p:cNvSpPr/>
          <p:nvPr/>
        </p:nvSpPr>
        <p:spPr>
          <a:xfrm>
            <a:off x="5181448" y="2432304"/>
            <a:ext cx="1828800" cy="402336"/>
          </a:xfrm>
          <a:prstGeom prst="can">
            <a:avLst/>
          </a:prstGeom>
          <a:solidFill>
            <a:srgbClr val="EAF2FB"/>
          </a:solidFill>
          <a:ln w="9525">
            <a:solidFill>
              <a:srgbClr val="24406B"/>
            </a:solidFill>
            <a:prstDash val="solid"/>
          </a:ln>
        </p:spPr>
      </p:sp>
      <p:sp>
        <p:nvSpPr>
          <p:cNvPr id="14" name="Text 12"/>
          <p:cNvSpPr/>
          <p:nvPr/>
        </p:nvSpPr>
        <p:spPr>
          <a:xfrm>
            <a:off x="5218024" y="2432304"/>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49. 総勘定元帳記帳</a:t>
            </a:r>
            <a:endParaRPr lang="en-US" sz="750" dirty="0"/>
          </a:p>
        </p:txBody>
      </p:sp>
      <p:sp>
        <p:nvSpPr>
          <p:cNvPr id="15" name="Shape 13"/>
          <p:cNvSpPr/>
          <p:nvPr/>
        </p:nvSpPr>
        <p:spPr>
          <a:xfrm>
            <a:off x="5181448" y="2962656"/>
            <a:ext cx="1828800" cy="402336"/>
          </a:xfrm>
          <a:prstGeom prst="roundRect">
            <a:avLst/>
          </a:prstGeom>
          <a:solidFill>
            <a:srgbClr val="F8CECC"/>
          </a:solidFill>
          <a:ln w="9525">
            <a:solidFill>
              <a:srgbClr val="A5504C"/>
            </a:solidFill>
            <a:prstDash val="solid"/>
          </a:ln>
        </p:spPr>
      </p:sp>
      <p:sp>
        <p:nvSpPr>
          <p:cNvPr id="16" name="Text 14"/>
          <p:cNvSpPr/>
          <p:nvPr/>
        </p:nvSpPr>
        <p:spPr>
          <a:xfrm>
            <a:off x="5218024" y="2962656"/>
            <a:ext cx="1755648" cy="402336"/>
          </a:xfrm>
          <a:prstGeom prst="rect">
            <a:avLst/>
          </a:prstGeom>
          <a:noFill/>
          <a:ln/>
        </p:spPr>
        <p:txBody>
          <a:bodyPr wrap="square" rtlCol="0" anchor="ctr">
            <a:normAutofit/>
          </a:bodyPr>
          <a:lstStyle/>
          <a:p>
            <a:pPr algn="ctr" indent="0" marL="0">
              <a:buNone/>
            </a:pPr>
            <a:r>
              <a:rPr lang="en-US" sz="750" dirty="0">
                <a:solidFill>
                  <a:srgbClr val="1A1A1A"/>
                </a:solidFill>
                <a:latin typeface="Yu Gothic" pitchFamily="34" charset="0"/>
                <a:ea typeface="Yu Gothic" pitchFamily="34" charset="-122"/>
                <a:cs typeface="Yu Gothic" pitchFamily="34" charset="-120"/>
              </a:rPr>
              <a:t>50. 完了</a:t>
            </a:r>
            <a:endParaRPr lang="en-US" sz="750" dirty="0"/>
          </a:p>
        </p:txBody>
      </p:sp>
      <p:sp>
        <p:nvSpPr>
          <p:cNvPr id="17" name="Shape 15"/>
          <p:cNvSpPr/>
          <p:nvPr/>
        </p:nvSpPr>
        <p:spPr>
          <a:xfrm>
            <a:off x="6095848" y="1773936"/>
            <a:ext cx="0" cy="128016"/>
          </a:xfrm>
          <a:prstGeom prst="line">
            <a:avLst/>
          </a:prstGeom>
          <a:noFill/>
          <a:ln w="9525">
            <a:solidFill>
              <a:srgbClr val="666666"/>
            </a:solidFill>
            <a:prstDash val="solid"/>
            <a:tailEnd type="triangle"/>
          </a:ln>
        </p:spPr>
      </p:sp>
      <p:sp>
        <p:nvSpPr>
          <p:cNvPr id="18" name="Shape 16"/>
          <p:cNvSpPr/>
          <p:nvPr/>
        </p:nvSpPr>
        <p:spPr>
          <a:xfrm>
            <a:off x="6095848" y="2304288"/>
            <a:ext cx="0" cy="128016"/>
          </a:xfrm>
          <a:prstGeom prst="line">
            <a:avLst/>
          </a:prstGeom>
          <a:noFill/>
          <a:ln w="9525">
            <a:solidFill>
              <a:srgbClr val="666666"/>
            </a:solidFill>
            <a:prstDash val="solid"/>
            <a:tailEnd type="triangle"/>
          </a:ln>
        </p:spPr>
      </p:sp>
      <p:sp>
        <p:nvSpPr>
          <p:cNvPr id="19" name="Shape 17"/>
          <p:cNvSpPr/>
          <p:nvPr/>
        </p:nvSpPr>
        <p:spPr>
          <a:xfrm>
            <a:off x="6095848" y="2834640"/>
            <a:ext cx="0" cy="128016"/>
          </a:xfrm>
          <a:prstGeom prst="line">
            <a:avLst/>
          </a:prstGeom>
          <a:noFill/>
          <a:ln w="9525">
            <a:solidFill>
              <a:srgbClr val="666666"/>
            </a:solidFill>
            <a:prstDash val="solid"/>
            <a:tailEnd type="triangle"/>
          </a:ln>
        </p:spPr>
      </p:sp>
      <p:sp>
        <p:nvSpPr>
          <p:cNvPr id="20" name="Text 18"/>
          <p:cNvSpPr/>
          <p:nvPr/>
        </p:nvSpPr>
        <p:spPr>
          <a:xfrm>
            <a:off x="411480" y="6382512"/>
            <a:ext cx="11368735" cy="292608"/>
          </a:xfrm>
          <a:prstGeom prst="rect">
            <a:avLst/>
          </a:prstGeom>
          <a:noFill/>
          <a:ln/>
        </p:spPr>
        <p:txBody>
          <a:bodyPr wrap="square" rtlCol="0" anchor="ctr"/>
          <a:lstStyle/>
          <a:p>
            <a:pPr indent="0" marL="0">
              <a:buNone/>
            </a:pPr>
            <a:r>
              <a:rPr lang="en-US" sz="800" dirty="0">
                <a:solidFill>
                  <a:srgbClr val="6B7280"/>
                </a:solidFill>
                <a:latin typeface="Yu Gothic" pitchFamily="34" charset="0"/>
                <a:ea typeface="Yu Gothic" pitchFamily="34" charset="-122"/>
                <a:cs typeface="Yu Gothic" pitchFamily="34" charset="-120"/>
              </a:rPr>
              <a:t>凡例：角丸＝開始／終端　四角＝処理　ひし形＝判断　橙の太枠＝統制ポイント（番号はRCMの統制Noと対応）　破線・グレー＝例外処理　→ 番号＝次ページの手順へ</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BENTO</dc:creator>
  <cp:lastModifiedBy>BENTO</cp:lastModifiedBy>
  <cp:revision>1</cp:revision>
  <dcterms:created xsi:type="dcterms:W3CDTF">2026-09-11T23:27:39Z</dcterms:created>
  <dcterms:modified xsi:type="dcterms:W3CDTF">2026-09-11T23:27:39Z</dcterms:modified>
</cp:coreProperties>
</file>