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406B"/>
        </a:solidFill>
      </p:bgPr>
    </p:bg>
    <p:spTree>
      <p:nvGrpSpPr>
        <p:cNvPr id="1" name=""/>
        <p:cNvGrpSpPr/>
        <p:nvPr/>
      </p:nvGrpSpPr>
      <p:grpSpPr>
        <a:xfrm>
          <a:off x="0" y="0"/>
          <a:ext cx="0" cy="0"/>
          <a:chOff x="0" y="0"/>
          <a:chExt cx="0" cy="0"/>
        </a:xfrm>
      </p:grpSpPr>
      <p:sp>
        <p:nvSpPr>
          <p:cNvPr id="2" name="Shape 0"/>
          <p:cNvSpPr/>
          <p:nvPr/>
        </p:nvSpPr>
        <p:spPr>
          <a:xfrm>
            <a:off x="0" y="2148840"/>
            <a:ext cx="2468880" cy="109728"/>
          </a:xfrm>
          <a:prstGeom prst="rect">
            <a:avLst/>
          </a:prstGeom>
          <a:solidFill>
            <a:srgbClr val="C0392B"/>
          </a:solidFill>
          <a:ln/>
        </p:spPr>
      </p:sp>
      <p:sp>
        <p:nvSpPr>
          <p:cNvPr id="3" name="Text 1"/>
          <p:cNvSpPr/>
          <p:nvPr/>
        </p:nvSpPr>
        <p:spPr>
          <a:xfrm>
            <a:off x="502920" y="1554480"/>
            <a:ext cx="11185855" cy="365760"/>
          </a:xfrm>
          <a:prstGeom prst="rect">
            <a:avLst/>
          </a:prstGeom>
          <a:noFill/>
          <a:ln/>
        </p:spPr>
        <p:txBody>
          <a:bodyPr wrap="square" rtlCol="0" anchor="ctr"/>
          <a:lstStyle/>
          <a:p>
            <a:pPr indent="0" marL="0">
              <a:buNone/>
            </a:pPr>
            <a:r>
              <a:rPr lang="en-US" sz="1300" b="1" spc="100" kern="0" dirty="0">
                <a:solidFill>
                  <a:srgbClr val="C0392B"/>
                </a:solidFill>
                <a:latin typeface="Yu Gothic" pitchFamily="34" charset="0"/>
                <a:ea typeface="Yu Gothic" pitchFamily="34" charset="-122"/>
                <a:cs typeface="Yu Gothic" pitchFamily="34" charset="-120"/>
              </a:rPr>
              <a:t>CASH FORECAST</a:t>
            </a:r>
            <a:endParaRPr lang="en-US" sz="1300" dirty="0"/>
          </a:p>
        </p:txBody>
      </p:sp>
      <p:sp>
        <p:nvSpPr>
          <p:cNvPr id="4" name="Text 2"/>
          <p:cNvSpPr/>
          <p:nvPr/>
        </p:nvSpPr>
        <p:spPr>
          <a:xfrm>
            <a:off x="502920" y="2377440"/>
            <a:ext cx="11185855" cy="1097280"/>
          </a:xfrm>
          <a:prstGeom prst="rect">
            <a:avLst/>
          </a:prstGeom>
          <a:noFill/>
          <a:ln/>
        </p:spPr>
        <p:txBody>
          <a:bodyPr wrap="square" rtlCol="0" anchor="ctr"/>
          <a:lstStyle/>
          <a:p>
            <a:pPr indent="0" marL="0">
              <a:buNone/>
            </a:pPr>
            <a:r>
              <a:rPr lang="en-US" sz="3400" b="1" dirty="0">
                <a:solidFill>
                  <a:srgbClr val="FFFFFF"/>
                </a:solidFill>
                <a:latin typeface="Yu Gothic" pitchFamily="34" charset="0"/>
                <a:ea typeface="Yu Gothic" pitchFamily="34" charset="-122"/>
                <a:cs typeface="Yu Gothic" pitchFamily="34" charset="-120"/>
              </a:rPr>
              <a:t>資金繰り・資金調達支援</a:t>
            </a:r>
            <a:endParaRPr lang="en-US" sz="3400" dirty="0"/>
          </a:p>
        </p:txBody>
      </p:sp>
      <p:sp>
        <p:nvSpPr>
          <p:cNvPr id="5" name="Text 3"/>
          <p:cNvSpPr/>
          <p:nvPr/>
        </p:nvSpPr>
        <p:spPr>
          <a:xfrm>
            <a:off x="502920" y="3566160"/>
            <a:ext cx="11185855" cy="457200"/>
          </a:xfrm>
          <a:prstGeom prst="rect">
            <a:avLst/>
          </a:prstGeom>
          <a:noFill/>
          <a:ln/>
        </p:spPr>
        <p:txBody>
          <a:bodyPr wrap="square" rtlCol="0" anchor="ctr"/>
          <a:lstStyle/>
          <a:p>
            <a:pPr indent="0" marL="0">
              <a:buNone/>
            </a:pPr>
            <a:r>
              <a:rPr lang="en-US" sz="1600" dirty="0">
                <a:solidFill>
                  <a:srgbClr val="FFFFFF"/>
                </a:solidFill>
                <a:latin typeface="Yu Gothic" pitchFamily="34" charset="0"/>
                <a:ea typeface="Yu Gothic" pitchFamily="34" charset="-122"/>
                <a:cs typeface="Yu Gothic" pitchFamily="34" charset="-120"/>
              </a:rPr>
              <a:t>サンプル製造株式会社</a:t>
            </a:r>
            <a:endParaRPr lang="en-US" sz="1600" dirty="0"/>
          </a:p>
        </p:txBody>
      </p:sp>
      <p:sp>
        <p:nvSpPr>
          <p:cNvPr id="6" name="Text 4"/>
          <p:cNvSpPr/>
          <p:nvPr/>
        </p:nvSpPr>
        <p:spPr>
          <a:xfrm>
            <a:off x="502920" y="4023360"/>
            <a:ext cx="11185855" cy="365760"/>
          </a:xfrm>
          <a:prstGeom prst="rect">
            <a:avLst/>
          </a:prstGeom>
          <a:noFill/>
          <a:ln/>
        </p:spPr>
        <p:txBody>
          <a:bodyPr wrap="square" rtlCol="0" anchor="ctr"/>
          <a:lstStyle/>
          <a:p>
            <a:pPr indent="0" marL="0">
              <a:buNone/>
            </a:pPr>
            <a:r>
              <a:rPr lang="en-US" sz="1200" dirty="0">
                <a:solidFill>
                  <a:srgbClr val="D5DAE2"/>
                </a:solidFill>
                <a:latin typeface="Yu Gothic" pitchFamily="34" charset="0"/>
                <a:ea typeface="Yu Gothic" pitchFamily="34" charset="-122"/>
                <a:cs typeface="Yu Gothic" pitchFamily="34" charset="-120"/>
              </a:rPr>
              <a:t>2027年3月期 第1四半期（13週）</a:t>
            </a:r>
            <a:endParaRPr lang="en-US" sz="1200" dirty="0"/>
          </a:p>
        </p:txBody>
      </p:sp>
      <p:sp>
        <p:nvSpPr>
          <p:cNvPr id="7" name="Text 5"/>
          <p:cNvSpPr/>
          <p:nvPr/>
        </p:nvSpPr>
        <p:spPr>
          <a:xfrm>
            <a:off x="502920" y="5943600"/>
            <a:ext cx="11185855" cy="640080"/>
          </a:xfrm>
          <a:prstGeom prst="rect">
            <a:avLst/>
          </a:prstGeom>
          <a:noFill/>
          <a:ln/>
        </p:spPr>
        <p:txBody>
          <a:bodyPr wrap="square" rtlCol="0" anchor="b"/>
          <a:lstStyle/>
          <a:p>
            <a:pPr indent="0" marL="0">
              <a:buNone/>
            </a:pPr>
            <a:r>
              <a:rPr lang="en-US" sz="950" dirty="0">
                <a:solidFill>
                  <a:srgbClr val="D5DAE2"/>
                </a:solidFill>
                <a:latin typeface="Yu Gothic" pitchFamily="34" charset="0"/>
                <a:ea typeface="Yu Gothic" pitchFamily="34" charset="-122"/>
                <a:cs typeface="Yu Gothic" pitchFamily="34" charset="-120"/>
              </a:rPr>
              <a:t>本書は金融機関との対話材料であり、融資の斡旋・仲介・媒介ではありません。借入の可否・条件は金融機関の審査によります。（※文面は弁護士確認前のドラフト）</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本書の守備範囲</a:t>
            </a:r>
            <a:endParaRPr lang="en-US" sz="1900" dirty="0"/>
          </a:p>
        </p:txBody>
      </p:sp>
      <p:sp>
        <p:nvSpPr>
          <p:cNvPr id="4" name="Shape 2"/>
          <p:cNvSpPr/>
          <p:nvPr/>
        </p:nvSpPr>
        <p:spPr>
          <a:xfrm>
            <a:off x="502920" y="914400"/>
            <a:ext cx="11185855" cy="18288"/>
          </a:xfrm>
          <a:prstGeom prst="rect">
            <a:avLst/>
          </a:prstGeom>
          <a:solidFill>
            <a:srgbClr val="24406B"/>
          </a:solidFill>
          <a:ln/>
        </p:spPr>
      </p:sp>
      <p:sp>
        <p:nvSpPr>
          <p:cNvPr id="5" name="Text 3"/>
          <p:cNvSpPr/>
          <p:nvPr/>
        </p:nvSpPr>
        <p:spPr>
          <a:xfrm>
            <a:off x="502920" y="1188720"/>
            <a:ext cx="11185855" cy="3291840"/>
          </a:xfrm>
          <a:prstGeom prst="rect">
            <a:avLst/>
          </a:prstGeom>
          <a:noFill/>
          <a:ln/>
        </p:spPr>
        <p:txBody>
          <a:bodyPr wrap="square" rtlCol="0" anchor="t"/>
          <a:lstStyle/>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本書は、資金繰りの見える化と、金融機関へご自身で説明するための資料づくりを支援するものです。金融機関とのお話し合いはお客様ご自身で行っていただきます。借入の可否・金額・条件はすべて金融機関の審査によります。</a:t>
            </a:r>
            <a:endParaRPr lang="en-US" sz="1300" dirty="0"/>
          </a:p>
          <a:p>
            <a:pPr indent="0" marL="0">
              <a:lnSpc>
                <a:spcPct val="130000"/>
              </a:lnSpc>
              <a:buNone/>
            </a:pP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税務（申告・納税に関する事項）は本パッケージの対象外です。税務に接する論点は「税理士確認事項」として整理にとどめ、内容には立ち入りません。</a:t>
            </a:r>
            <a:endParaRPr lang="en-US" sz="1300" dirty="0"/>
          </a:p>
          <a:p>
            <a:pPr indent="0" marL="0">
              <a:lnSpc>
                <a:spcPct val="130000"/>
              </a:lnSpc>
              <a:buNone/>
            </a:pP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本パッケージは金融機関からの借入に関する対話材料を対象とし、投資家からの出資に関する検討は扱いません。</a:t>
            </a:r>
            <a:endParaRPr lang="en-US" sz="1300" dirty="0"/>
          </a:p>
          <a:p>
            <a:pPr indent="0" marL="0">
              <a:lnSpc>
                <a:spcPct val="130000"/>
              </a:lnSpc>
              <a:buNone/>
            </a:pP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被監査クライアントへの資金繰り・資金調達支援の提供は、自己レビューの脅威となり得ます（倫理規則）。保証業務と併存する案件ではお受けできない場合があります。最終判断は会計士ご自身に委ねられます。</a:t>
            </a:r>
            <a:endParaRPr lang="en-US" sz="1300" dirty="0"/>
          </a:p>
        </p:txBody>
      </p:sp>
      <p:sp>
        <p:nvSpPr>
          <p:cNvPr id="6" name="Text 4"/>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サンプル製造株式会社　　2 / 6</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資金繰りのハイライト</a:t>
            </a:r>
            <a:endParaRPr lang="en-US" sz="1900" dirty="0"/>
          </a:p>
        </p:txBody>
      </p:sp>
      <p:sp>
        <p:nvSpPr>
          <p:cNvPr id="4" name="Shape 2"/>
          <p:cNvSpPr/>
          <p:nvPr/>
        </p:nvSpPr>
        <p:spPr>
          <a:xfrm>
            <a:off x="502920" y="914400"/>
            <a:ext cx="11185855" cy="18288"/>
          </a:xfrm>
          <a:prstGeom prst="rect">
            <a:avLst/>
          </a:prstGeom>
          <a:solidFill>
            <a:srgbClr val="24406B"/>
          </a:solidFill>
          <a:ln/>
        </p:spPr>
      </p:sp>
      <p:sp>
        <p:nvSpPr>
          <p:cNvPr id="5" name="Text 3"/>
          <p:cNvSpPr/>
          <p:nvPr/>
        </p:nvSpPr>
        <p:spPr>
          <a:xfrm>
            <a:off x="502920" y="1143000"/>
            <a:ext cx="11185855" cy="457200"/>
          </a:xfrm>
          <a:prstGeom prst="rect">
            <a:avLst/>
          </a:prstGeom>
          <a:solidFill>
            <a:srgbClr val="F3F4F6"/>
          </a:solidFill>
          <a:ln/>
        </p:spPr>
        <p:txBody>
          <a:bodyPr wrap="square" lIns="73152" tIns="73152" rIns="73152" bIns="73152" rtlCol="0" anchor="ctr"/>
          <a:lstStyle/>
          <a:p>
            <a:pPr algn="l" indent="0" marL="0">
              <a:buNone/>
            </a:pPr>
            <a:r>
              <a:rPr lang="en-US" sz="1300" b="1" dirty="0">
                <a:solidFill>
                  <a:srgbClr val="24406B"/>
                </a:solidFill>
                <a:latin typeface="Yu Gothic" pitchFamily="34" charset="0"/>
                <a:ea typeface="Yu Gothic" pitchFamily="34" charset="-122"/>
                <a:cs typeface="Yu Gothic" pitchFamily="34" charset="-120"/>
              </a:rPr>
              <a:t>13週の資金の動き（数値はコード計算による集計）</a:t>
            </a:r>
            <a:endParaRPr lang="en-US" sz="13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02920" y="1783080"/>
          <a:ext cx="11185855" cy="914400"/>
        </p:xfrm>
        <a:graphic>
          <a:graphicData uri="http://schemas.openxmlformats.org/drawingml/2006/table">
            <a:tbl>
              <a:tblPr/>
              <a:tblGrid>
                <a:gridCol w="6935230"/>
                <a:gridCol w="4250625"/>
              </a:tblGrid>
              <a:tr h="0">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項目</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金額</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期首の現金</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6,200,000,000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13週の入金合計</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9,180,000,000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13週の出金合計</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10,477,000,000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最終週末の残高</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4,903,000,000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bl>
          </a:graphicData>
        </a:graphic>
      </p:graphicFrame>
      <p:sp>
        <p:nvSpPr>
          <p:cNvPr id="7" name="Text 4"/>
          <p:cNvSpPr/>
          <p:nvPr/>
        </p:nvSpPr>
        <p:spPr>
          <a:xfrm>
            <a:off x="502920" y="4937760"/>
            <a:ext cx="11185855" cy="365760"/>
          </a:xfrm>
          <a:prstGeom prst="rect">
            <a:avLst/>
          </a:prstGeom>
          <a:noFill/>
          <a:ln/>
        </p:spPr>
        <p:txBody>
          <a:bodyPr wrap="square" rtlCol="0" anchor="ctr"/>
          <a:lstStyle/>
          <a:p>
            <a:pPr indent="0" marL="0">
              <a:buNone/>
            </a:pPr>
            <a:r>
              <a:rPr lang="en-US" sz="1000" i="1" dirty="0">
                <a:solidFill>
                  <a:srgbClr val="6B7280"/>
                </a:solidFill>
                <a:latin typeface="Yu Gothic" pitchFamily="34" charset="0"/>
                <a:ea typeface="Yu Gothic" pitchFamily="34" charset="-122"/>
                <a:cs typeface="Yu Gothic" pitchFamily="34" charset="-120"/>
              </a:rPr>
              <a:t>予定行は利用者が入力した前提であり、当社が実現可能性を検証したものではありません。</a:t>
            </a:r>
            <a:endParaRPr lang="en-US" sz="1000" dirty="0"/>
          </a:p>
        </p:txBody>
      </p:sp>
      <p:sp>
        <p:nvSpPr>
          <p:cNvPr id="8" name="Text 5"/>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サンプル製造株式会社　　3 / 6</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借入と資金調達の希望</a:t>
            </a:r>
            <a:endParaRPr lang="en-US" sz="1900" dirty="0"/>
          </a:p>
        </p:txBody>
      </p:sp>
      <p:sp>
        <p:nvSpPr>
          <p:cNvPr id="4" name="Shape 2"/>
          <p:cNvSpPr/>
          <p:nvPr/>
        </p:nvSpPr>
        <p:spPr>
          <a:xfrm>
            <a:off x="502920" y="914400"/>
            <a:ext cx="11185855" cy="18288"/>
          </a:xfrm>
          <a:prstGeom prst="rect">
            <a:avLst/>
          </a:prstGeom>
          <a:solidFill>
            <a:srgbClr val="24406B"/>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02920" y="1188720"/>
          <a:ext cx="11185855" cy="914400"/>
        </p:xfrm>
        <a:graphic>
          <a:graphicData uri="http://schemas.openxmlformats.org/drawingml/2006/table">
            <a:tbl>
              <a:tblPr/>
              <a:tblGrid>
                <a:gridCol w="3803191"/>
                <a:gridCol w="7382664"/>
              </a:tblGrid>
              <a:tr h="0">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項目</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内容</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既存借入</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 件 ／ 残高合計 6,300,000,000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毎月の返済合計</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75,000,000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希望額 / 期間</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1,500,000,000 円 ／ 120 か月</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返済原資</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提出会社の営業キャッシュ・フロー（前期の税引前当期純利益2,790百万円・当期純利益1,980百万円を基礎。参考: 連結の営業活動によるキャッシュ・フロー4,850百万円）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使途合計と希望額の一致</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一致</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bl>
          </a:graphicData>
        </a:graphic>
      </p:graphicFrame>
      <p:sp>
        <p:nvSpPr>
          <p:cNvPr id="6" name="Text 3"/>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サンプル製造株式会社　　4 / 6</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13週の推移</a:t>
            </a:r>
            <a:endParaRPr lang="en-US" sz="1900" dirty="0"/>
          </a:p>
        </p:txBody>
      </p:sp>
      <p:sp>
        <p:nvSpPr>
          <p:cNvPr id="4" name="Shape 2"/>
          <p:cNvSpPr/>
          <p:nvPr/>
        </p:nvSpPr>
        <p:spPr>
          <a:xfrm>
            <a:off x="502920" y="914400"/>
            <a:ext cx="11185855" cy="18288"/>
          </a:xfrm>
          <a:prstGeom prst="rect">
            <a:avLst/>
          </a:prstGeom>
          <a:solidFill>
            <a:srgbClr val="24406B"/>
          </a:solidFill>
          <a:ln/>
        </p:spPr>
      </p:sp>
      <p:sp>
        <p:nvSpPr>
          <p:cNvPr id="5" name="Text 3"/>
          <p:cNvSpPr/>
          <p:nvPr/>
        </p:nvSpPr>
        <p:spPr>
          <a:xfrm>
            <a:off x="502920" y="1143000"/>
            <a:ext cx="11185855" cy="457200"/>
          </a:xfrm>
          <a:prstGeom prst="rect">
            <a:avLst/>
          </a:prstGeom>
          <a:solidFill>
            <a:srgbClr val="F3F4F6"/>
          </a:solidFill>
          <a:ln/>
        </p:spPr>
        <p:txBody>
          <a:bodyPr wrap="square" lIns="73152" tIns="73152" rIns="73152" bIns="73152" rtlCol="0" anchor="ctr"/>
          <a:lstStyle/>
          <a:p>
            <a:pPr algn="l" indent="0" marL="0">
              <a:buNone/>
            </a:pPr>
            <a:r>
              <a:rPr lang="en-US" sz="1300" b="1" dirty="0">
                <a:solidFill>
                  <a:srgbClr val="24406B"/>
                </a:solidFill>
                <a:latin typeface="Yu Gothic" pitchFamily="34" charset="0"/>
                <a:ea typeface="Yu Gothic" pitchFamily="34" charset="-122"/>
                <a:cs typeface="Yu Gothic" pitchFamily="34" charset="-120"/>
              </a:rPr>
              <a:t>週末残高が最も少ないのは W13（2026-06-29 の週）で 4,903,000,000 円です。</a:t>
            </a:r>
            <a:endParaRPr lang="en-US" sz="13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02920" y="1783080"/>
          <a:ext cx="11185855" cy="914400"/>
        </p:xfrm>
        <a:graphic>
          <a:graphicData uri="http://schemas.openxmlformats.org/drawingml/2006/table">
            <a:tbl>
              <a:tblPr/>
              <a:tblGrid>
                <a:gridCol w="1342303"/>
                <a:gridCol w="2237171"/>
                <a:gridCol w="2572747"/>
                <a:gridCol w="2572747"/>
                <a:gridCol w="2460888"/>
              </a:tblGrid>
              <a:tr h="0">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週</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区分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入金</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出金</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週末残高</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実績</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120,000,000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445,000,000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5,875,000,000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W2</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実績</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150,000,000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115,000,000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5,910,000,000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W3</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2,350,000,000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480,000,000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7,780,000,000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W4</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620,000,000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1,733,000,000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6,667,000,000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W5</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330,000,000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6,337,000,000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W6</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6,337,000,000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W7</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6,307,000,000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W8</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2,970,000,000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2,883,000,000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6,394,000,000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W9</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150,000,000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6,244,000,000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360,000,000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5,884,000,000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W11</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5,854,000,000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W12</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2,350,000,000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938,000,000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7,266,000,000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W13</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620,000,000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2,983,000,000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4,903,000,000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bl>
          </a:graphicData>
        </a:graphic>
      </p:graphicFrame>
      <p:sp>
        <p:nvSpPr>
          <p:cNvPr id="7" name="Text 4"/>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サンプル製造株式会社　　5 / 6</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次に確認すること</a:t>
            </a:r>
            <a:endParaRPr lang="en-US" sz="1900" dirty="0"/>
          </a:p>
        </p:txBody>
      </p:sp>
      <p:sp>
        <p:nvSpPr>
          <p:cNvPr id="4" name="Shape 2"/>
          <p:cNvSpPr/>
          <p:nvPr/>
        </p:nvSpPr>
        <p:spPr>
          <a:xfrm>
            <a:off x="502920" y="914400"/>
            <a:ext cx="11185855" cy="18288"/>
          </a:xfrm>
          <a:prstGeom prst="rect">
            <a:avLst/>
          </a:prstGeom>
          <a:solidFill>
            <a:srgbClr val="24406B"/>
          </a:solidFill>
          <a:ln/>
        </p:spPr>
      </p:sp>
      <p:sp>
        <p:nvSpPr>
          <p:cNvPr id="5" name="Text 3"/>
          <p:cNvSpPr/>
          <p:nvPr/>
        </p:nvSpPr>
        <p:spPr>
          <a:xfrm>
            <a:off x="502920" y="1188720"/>
            <a:ext cx="11185855" cy="3291840"/>
          </a:xfrm>
          <a:prstGeom prst="rect">
            <a:avLst/>
          </a:prstGeom>
          <a:noFill/>
          <a:ln/>
        </p:spPr>
        <p:txBody>
          <a:bodyPr wrap="square" rtlCol="0" anchor="t"/>
          <a:lstStyle/>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資料は揃っています。</a:t>
            </a:r>
            <a:endParaRPr lang="en-US" sz="1300" dirty="0"/>
          </a:p>
          <a:p>
            <a:pPr indent="0" marL="0">
              <a:lnSpc>
                <a:spcPct val="130000"/>
              </a:lnSpc>
              <a:buNone/>
            </a:pP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税務に接する事項（納付の時期・取扱い）は税理士にご確認ください。</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契約・法的論点は弁護士にご相談ください。</a:t>
            </a:r>
            <a:endParaRPr lang="en-US" sz="1300" dirty="0"/>
          </a:p>
        </p:txBody>
      </p:sp>
      <p:sp>
        <p:nvSpPr>
          <p:cNvPr id="6" name="Text 4"/>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サンプル製造株式会社　　6 / 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BENTO</dc:creator>
  <cp:lastModifiedBy>BENTO</cp:lastModifiedBy>
  <cp:revision>1</cp:revision>
  <dcterms:created xsi:type="dcterms:W3CDTF">2026-09-24T05:38:39Z</dcterms:created>
  <dcterms:modified xsi:type="dcterms:W3CDTF">2026-09-24T05:38:39Z</dcterms:modified>
</cp:coreProperties>
</file>